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tags/tag33.xml" ContentType="application/vnd.openxmlformats-officedocument.presentationml.tags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notesSlides/notesSlide41.xml" ContentType="application/vnd.openxmlformats-officedocument.presentationml.notesSlide+xml"/>
  <Override PartName="/ppt/tags/tag38.xml" ContentType="application/vnd.openxmlformats-officedocument.presentationml.tags+xml"/>
  <Override PartName="/ppt/notesSlides/notesSlide42.xml" ContentType="application/vnd.openxmlformats-officedocument.presentationml.notesSlide+xml"/>
  <Override PartName="/ppt/tags/tag39.xml" ContentType="application/vnd.openxmlformats-officedocument.presentationml.tags+xml"/>
  <Override PartName="/ppt/notesSlides/notesSlide43.xml" ContentType="application/vnd.openxmlformats-officedocument.presentationml.notesSlide+xml"/>
  <Override PartName="/ppt/tags/tag40.xml" ContentType="application/vnd.openxmlformats-officedocument.presentationml.tags+xml"/>
  <Override PartName="/ppt/notesSlides/notesSlide44.xml" ContentType="application/vnd.openxmlformats-officedocument.presentationml.notesSlide+xml"/>
  <Override PartName="/ppt/tags/tag41.xml" ContentType="application/vnd.openxmlformats-officedocument.presentationml.tags+xml"/>
  <Override PartName="/ppt/notesSlides/notesSlide45.xml" ContentType="application/vnd.openxmlformats-officedocument.presentationml.notesSlide+xml"/>
  <Override PartName="/ppt/tags/tag42.xml" ContentType="application/vnd.openxmlformats-officedocument.presentationml.tags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tags/tag43.xml" ContentType="application/vnd.openxmlformats-officedocument.presentationml.tags+xml"/>
  <Override PartName="/ppt/notesSlides/notesSlide48.xml" ContentType="application/vnd.openxmlformats-officedocument.presentationml.notesSlide+xml"/>
  <Override PartName="/ppt/tags/tag44.xml" ContentType="application/vnd.openxmlformats-officedocument.presentationml.tags+xml"/>
  <Override PartName="/ppt/notesSlides/notesSlide49.xml" ContentType="application/vnd.openxmlformats-officedocument.presentationml.notesSlide+xml"/>
  <Override PartName="/ppt/tags/tag45.xml" ContentType="application/vnd.openxmlformats-officedocument.presentationml.tags+xml"/>
  <Override PartName="/ppt/notesSlides/notesSlide50.xml" ContentType="application/vnd.openxmlformats-officedocument.presentationml.notesSlide+xml"/>
  <Override PartName="/ppt/tags/tag46.xml" ContentType="application/vnd.openxmlformats-officedocument.presentationml.tags+xml"/>
  <Override PartName="/ppt/notesSlides/notesSlide51.xml" ContentType="application/vnd.openxmlformats-officedocument.presentationml.notesSlide+xml"/>
  <Override PartName="/ppt/tags/tag47.xml" ContentType="application/vnd.openxmlformats-officedocument.presentationml.tags+xml"/>
  <Override PartName="/ppt/notesSlides/notesSlide52.xml" ContentType="application/vnd.openxmlformats-officedocument.presentationml.notesSlide+xml"/>
  <Override PartName="/ppt/tags/tag48.xml" ContentType="application/vnd.openxmlformats-officedocument.presentationml.tags+xml"/>
  <Override PartName="/ppt/notesSlides/notesSlide53.xml" ContentType="application/vnd.openxmlformats-officedocument.presentationml.notesSlide+xml"/>
  <Override PartName="/ppt/tags/tag49.xml" ContentType="application/vnd.openxmlformats-officedocument.presentationml.tags+xml"/>
  <Override PartName="/ppt/notesSlides/notesSlide54.xml" ContentType="application/vnd.openxmlformats-officedocument.presentationml.notesSlide+xml"/>
  <Override PartName="/ppt/tags/tag50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51.xml" ContentType="application/vnd.openxmlformats-officedocument.presentationml.tags+xml"/>
  <Override PartName="/ppt/notesSlides/notesSlide57.xml" ContentType="application/vnd.openxmlformats-officedocument.presentationml.notesSlide+xml"/>
  <Override PartName="/ppt/tags/tag52.xml" ContentType="application/vnd.openxmlformats-officedocument.presentationml.tags+xml"/>
  <Override PartName="/ppt/notesSlides/notesSlide58.xml" ContentType="application/vnd.openxmlformats-officedocument.presentationml.notesSlide+xml"/>
  <Override PartName="/ppt/tags/tag53.xml" ContentType="application/vnd.openxmlformats-officedocument.presentationml.tags+xml"/>
  <Override PartName="/ppt/notesSlides/notesSlide59.xml" ContentType="application/vnd.openxmlformats-officedocument.presentationml.notesSlide+xml"/>
  <Override PartName="/ppt/tags/tag54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300" r:id="rId2"/>
    <p:sldId id="324" r:id="rId3"/>
    <p:sldId id="326" r:id="rId4"/>
    <p:sldId id="325" r:id="rId5"/>
    <p:sldId id="301" r:id="rId6"/>
    <p:sldId id="321" r:id="rId7"/>
    <p:sldId id="303" r:id="rId8"/>
    <p:sldId id="304" r:id="rId9"/>
    <p:sldId id="312" r:id="rId10"/>
    <p:sldId id="323" r:id="rId11"/>
    <p:sldId id="317" r:id="rId12"/>
    <p:sldId id="439" r:id="rId13"/>
    <p:sldId id="328" r:id="rId14"/>
    <p:sldId id="443" r:id="rId15"/>
    <p:sldId id="374" r:id="rId16"/>
    <p:sldId id="371" r:id="rId17"/>
    <p:sldId id="372" r:id="rId18"/>
    <p:sldId id="373" r:id="rId19"/>
    <p:sldId id="375" r:id="rId20"/>
    <p:sldId id="376" r:id="rId21"/>
    <p:sldId id="377" r:id="rId22"/>
    <p:sldId id="378" r:id="rId23"/>
    <p:sldId id="379" r:id="rId24"/>
    <p:sldId id="380" r:id="rId25"/>
    <p:sldId id="470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7" r:id="rId39"/>
    <p:sldId id="398" r:id="rId40"/>
    <p:sldId id="399" r:id="rId41"/>
    <p:sldId id="400" r:id="rId42"/>
    <p:sldId id="477" r:id="rId43"/>
    <p:sldId id="401" r:id="rId44"/>
    <p:sldId id="412" r:id="rId45"/>
    <p:sldId id="413" r:id="rId46"/>
    <p:sldId id="414" r:id="rId47"/>
    <p:sldId id="481" r:id="rId48"/>
    <p:sldId id="494" r:id="rId49"/>
    <p:sldId id="495" r:id="rId50"/>
    <p:sldId id="496" r:id="rId51"/>
    <p:sldId id="497" r:id="rId52"/>
    <p:sldId id="498" r:id="rId53"/>
    <p:sldId id="499" r:id="rId54"/>
    <p:sldId id="502" r:id="rId55"/>
    <p:sldId id="500" r:id="rId56"/>
    <p:sldId id="501" r:id="rId57"/>
    <p:sldId id="318" r:id="rId58"/>
    <p:sldId id="319" r:id="rId59"/>
    <p:sldId id="320" r:id="rId60"/>
    <p:sldId id="314" r:id="rId61"/>
    <p:sldId id="313" r:id="rId62"/>
    <p:sldId id="299" r:id="rId6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85B09-8C0A-4E72-A5DB-7C14DA01864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E9AD91-E1E1-43BD-9A4F-CD6811218B85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微观领域研究</a:t>
          </a:r>
        </a:p>
      </dgm:t>
    </dgm:pt>
    <dgm:pt modelId="{38058DC7-415F-45B7-8704-C72050482773}" type="parTrans" cxnId="{C64FACCE-7C68-4157-BBE9-88F1C2A42E2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B921CD5-B18E-4501-A26A-55D4EF45E58C}" type="sibTrans" cxnId="{C64FACCE-7C68-4157-BBE9-88F1C2A42E2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714E043-533D-4D14-BBEA-9F85714B5584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利率期限结构与定价</a:t>
          </a:r>
        </a:p>
      </dgm:t>
    </dgm:pt>
    <dgm:pt modelId="{A9336D05-72BF-467B-9AA0-29F53022C6CE}" type="parTrans" cxnId="{AB5A2E3F-268A-4860-A96A-8F1B0C03615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0D718916-89DA-460D-8B30-2F487F1A8398}" type="sibTrans" cxnId="{AB5A2E3F-268A-4860-A96A-8F1B0C03615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51B7485-829E-46AC-8F4B-79086108D536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债券投资策略与风险管理</a:t>
          </a:r>
        </a:p>
      </dgm:t>
    </dgm:pt>
    <dgm:pt modelId="{B90866CE-2369-4560-8284-AEBA98706DCE}" type="parTrans" cxnId="{45E70E96-DBCE-41CF-9EA7-2370B9CAA662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16B906F-E303-45D5-BE39-6148D7A81C57}" type="sibTrans" cxnId="{45E70E96-DBCE-41CF-9EA7-2370B9CAA662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CF51850-AAC8-48FB-AED8-5154D73ED7DE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中国债券市场宏观与体制方面的研究</a:t>
          </a:r>
        </a:p>
      </dgm:t>
    </dgm:pt>
    <dgm:pt modelId="{AB72FFE4-1E8F-4956-8384-E5158EF5F9CB}" type="parTrans" cxnId="{12F94346-D0C5-440A-9C18-91D0E04467EA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67E5896-A0C7-40E8-BDE7-14CAECEBC5D7}" type="sibTrans" cxnId="{12F94346-D0C5-440A-9C18-91D0E04467EA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629B4A4C-6524-432D-8A22-FFD3BC207594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国债规模方面的研究 </a:t>
          </a:r>
        </a:p>
      </dgm:t>
    </dgm:pt>
    <dgm:pt modelId="{8C7530C9-9127-45A7-BA01-AD00E8B0E577}" type="parTrans" cxnId="{FCECEBCD-E8B2-4F50-B5BE-4A25DBF30A5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400BB79-CF81-4D23-97AE-2FBD3C5DE4BB}" type="sibTrans" cxnId="{FCECEBCD-E8B2-4F50-B5BE-4A25DBF30A5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5999B9A-3421-41AB-A855-58B66F44AFB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中国债券市场存在问题方面的研究</a:t>
          </a:r>
        </a:p>
      </dgm:t>
    </dgm:pt>
    <dgm:pt modelId="{8A08765D-021B-4E2C-9E23-EBDFF3C371B2}" type="parTrans" cxnId="{BF39CB71-930B-438A-A1B3-410A7FD02EFA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357E4637-C7ED-4204-8423-92AFF9A10F94}" type="sibTrans" cxnId="{BF39CB71-930B-438A-A1B3-410A7FD02EFA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455EE77-5F31-4DAF-B51C-972C3724BF77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中国债券市场发展策略研究 </a:t>
          </a:r>
        </a:p>
      </dgm:t>
    </dgm:pt>
    <dgm:pt modelId="{7C40F6FD-39B7-4844-9CC6-8BD26B97AD53}" type="parTrans" cxnId="{83034AFC-6785-43D9-AE72-3AAD33DE5767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3C8CADD-AF51-4474-9A4D-4BBA5473686D}" type="sibTrans" cxnId="{83034AFC-6785-43D9-AE72-3AAD33DE5767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1B5A2959-DB74-42C1-9E3A-190B3E76F28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政府怎样有效地运用宏观调控的平台</a:t>
          </a:r>
        </a:p>
      </dgm:t>
    </dgm:pt>
    <dgm:pt modelId="{0DAAE418-7BB6-41E6-AC4C-EF367FDCBF77}" type="parTrans" cxnId="{C6497980-EAC3-4368-9400-139D30740EA4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BDD24D0-F65A-4252-9990-C5FE788CBA51}" type="sibTrans" cxnId="{C6497980-EAC3-4368-9400-139D30740EA4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CEF370E5-8DB5-49C5-8738-6DB2C6F52D8F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衍生产品</a:t>
          </a:r>
        </a:p>
      </dgm:t>
    </dgm:pt>
    <dgm:pt modelId="{3F2ABC03-6E2D-4A1D-89B3-761E5C5D7433}" type="parTrans" cxnId="{3AD7BCBA-169D-40D6-A734-6A9113177853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0A634E4C-6FD2-4FDE-A5CB-D26E09D60938}" type="sibTrans" cxnId="{3AD7BCBA-169D-40D6-A734-6A9113177853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60C96253-7836-4EC5-A849-97CC893FB77B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债券市场微观结构</a:t>
          </a:r>
        </a:p>
      </dgm:t>
    </dgm:pt>
    <dgm:pt modelId="{9E012BF2-6883-4A80-B680-EB4A5064B9AB}" type="parTrans" cxnId="{23AFAB6D-CA34-4BE4-B00D-E5DE00C7C04D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CA6B96F8-766D-4D37-898C-BB43132CF8B5}" type="sibTrans" cxnId="{23AFAB6D-CA34-4BE4-B00D-E5DE00C7C04D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4B6A5E5-D051-4443-8C09-E3BBF402DA00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体制制约债券市场发展问题的研究 </a:t>
          </a:r>
        </a:p>
      </dgm:t>
    </dgm:pt>
    <dgm:pt modelId="{F62BC54D-F12D-45FA-839B-D3885D3AB703}" type="parTrans" cxnId="{CA978563-FD1F-46CE-8453-6DE5DFF5A6BB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52EF10F-A2BA-4D6E-B86F-3499DA4A6AB3}" type="sibTrans" cxnId="{CA978563-FD1F-46CE-8453-6DE5DFF5A6BB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DE3BBE9-5A16-4403-865A-A7EF6F1FFF72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利率和汇率的平价关系</a:t>
          </a:r>
        </a:p>
      </dgm:t>
    </dgm:pt>
    <dgm:pt modelId="{1627B45B-D378-4CBB-BF92-78C56D217485}" type="parTrans" cxnId="{3861C585-3D59-4D25-A994-9E8288FF08E7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DFD2B38E-84F4-4399-A948-E13DA001AE2A}" type="sibTrans" cxnId="{3861C585-3D59-4D25-A994-9E8288FF08E7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B09D01A-2B6D-4F0C-B67C-0570B3506085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制约债券市场发展缓慢的因素</a:t>
          </a:r>
        </a:p>
      </dgm:t>
    </dgm:pt>
    <dgm:pt modelId="{A7391F64-65CB-401D-80A4-9857A81ACAB7}" type="sibTrans" cxnId="{69F8966C-4F21-4F65-8099-B2099246E6C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3AF69DC-120D-4ED1-8097-EDACB132DFCF}" type="parTrans" cxnId="{69F8966C-4F21-4F65-8099-B2099246E6CF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271DD8D-CD86-4A5A-99A5-1BA1067FF1D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利率市场化，债券市场基准利率</a:t>
          </a:r>
        </a:p>
      </dgm:t>
    </dgm:pt>
    <dgm:pt modelId="{A0FC465E-5227-4A2A-834B-37CFF5D37840}" type="parTrans" cxnId="{F2B88A17-5E34-4647-9979-D99B1D670C6B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9C60B8D-6D8B-4BA5-B10E-79CBBAD07B97}" type="sibTrans" cxnId="{F2B88A17-5E34-4647-9979-D99B1D670C6B}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7097753-A704-4287-ACF8-984597AD8509}" type="pres">
      <dgm:prSet presAssocID="{04685B09-8C0A-4E72-A5DB-7C14DA0186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62FAF6A-C62B-4E0E-9198-BB2E378342FD}" type="pres">
      <dgm:prSet presAssocID="{60E9AD91-E1E1-43BD-9A4F-CD6811218B85}" presName="root" presStyleCnt="0"/>
      <dgm:spPr/>
    </dgm:pt>
    <dgm:pt modelId="{9D07C8B9-14AF-423C-A7EB-EFA62C8A6B6C}" type="pres">
      <dgm:prSet presAssocID="{60E9AD91-E1E1-43BD-9A4F-CD6811218B85}" presName="rootComposite" presStyleCnt="0"/>
      <dgm:spPr/>
    </dgm:pt>
    <dgm:pt modelId="{52179459-2AC0-4E1A-9B1A-4F2BFC503C22}" type="pres">
      <dgm:prSet presAssocID="{60E9AD91-E1E1-43BD-9A4F-CD6811218B85}" presName="rootText" presStyleLbl="node1" presStyleIdx="0" presStyleCnt="3"/>
      <dgm:spPr/>
      <dgm:t>
        <a:bodyPr/>
        <a:lstStyle/>
        <a:p>
          <a:endParaRPr lang="zh-CN" altLang="en-US"/>
        </a:p>
      </dgm:t>
    </dgm:pt>
    <dgm:pt modelId="{C238CE78-8668-4DC7-9BB8-13F3B5AE2731}" type="pres">
      <dgm:prSet presAssocID="{60E9AD91-E1E1-43BD-9A4F-CD6811218B85}" presName="rootConnector" presStyleLbl="node1" presStyleIdx="0" presStyleCnt="3"/>
      <dgm:spPr/>
      <dgm:t>
        <a:bodyPr/>
        <a:lstStyle/>
        <a:p>
          <a:endParaRPr lang="zh-CN" altLang="en-US"/>
        </a:p>
      </dgm:t>
    </dgm:pt>
    <dgm:pt modelId="{532500C7-7380-420F-8A7E-02F8B32E79B3}" type="pres">
      <dgm:prSet presAssocID="{60E9AD91-E1E1-43BD-9A4F-CD6811218B85}" presName="childShape" presStyleCnt="0"/>
      <dgm:spPr/>
    </dgm:pt>
    <dgm:pt modelId="{0EC07814-4598-40F0-B0C3-93FF6DF43729}" type="pres">
      <dgm:prSet presAssocID="{A9336D05-72BF-467B-9AA0-29F53022C6CE}" presName="Name13" presStyleLbl="parChTrans1D2" presStyleIdx="0" presStyleCnt="11"/>
      <dgm:spPr/>
      <dgm:t>
        <a:bodyPr/>
        <a:lstStyle/>
        <a:p>
          <a:endParaRPr lang="zh-CN" altLang="en-US"/>
        </a:p>
      </dgm:t>
    </dgm:pt>
    <dgm:pt modelId="{D54F606D-C20C-42F6-B355-6A071F52B679}" type="pres">
      <dgm:prSet presAssocID="{A714E043-533D-4D14-BBEA-9F85714B5584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DB0B9D-CDF0-45CA-9E7C-336FFC67D5C2}" type="pres">
      <dgm:prSet presAssocID="{B90866CE-2369-4560-8284-AEBA98706DCE}" presName="Name13" presStyleLbl="parChTrans1D2" presStyleIdx="1" presStyleCnt="11"/>
      <dgm:spPr/>
      <dgm:t>
        <a:bodyPr/>
        <a:lstStyle/>
        <a:p>
          <a:endParaRPr lang="zh-CN" altLang="en-US"/>
        </a:p>
      </dgm:t>
    </dgm:pt>
    <dgm:pt modelId="{90C34708-771D-4349-9EAA-5A1DAC7723C0}" type="pres">
      <dgm:prSet presAssocID="{751B7485-829E-46AC-8F4B-79086108D536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983089-B9B1-4A76-BC49-0C1CA92F52E6}" type="pres">
      <dgm:prSet presAssocID="{9E012BF2-6883-4A80-B680-EB4A5064B9AB}" presName="Name13" presStyleLbl="parChTrans1D2" presStyleIdx="2" presStyleCnt="11"/>
      <dgm:spPr/>
      <dgm:t>
        <a:bodyPr/>
        <a:lstStyle/>
        <a:p>
          <a:endParaRPr lang="zh-CN" altLang="en-US"/>
        </a:p>
      </dgm:t>
    </dgm:pt>
    <dgm:pt modelId="{79A289B9-1EEE-4BA2-AE23-F70BDDB5F535}" type="pres">
      <dgm:prSet presAssocID="{60C96253-7836-4EC5-A849-97CC893FB77B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35E857-1B3C-4F6D-9744-7519B2D93220}" type="pres">
      <dgm:prSet presAssocID="{3F2ABC03-6E2D-4A1D-89B3-761E5C5D7433}" presName="Name13" presStyleLbl="parChTrans1D2" presStyleIdx="3" presStyleCnt="11"/>
      <dgm:spPr/>
      <dgm:t>
        <a:bodyPr/>
        <a:lstStyle/>
        <a:p>
          <a:endParaRPr lang="zh-CN" altLang="en-US"/>
        </a:p>
      </dgm:t>
    </dgm:pt>
    <dgm:pt modelId="{2DA92518-EE31-4328-A802-F258036249CB}" type="pres">
      <dgm:prSet presAssocID="{CEF370E5-8DB5-49C5-8738-6DB2C6F52D8F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A787D6-0945-4C89-A436-5A62F28E2FEA}" type="pres">
      <dgm:prSet presAssocID="{BCF51850-AAC8-48FB-AED8-5154D73ED7DE}" presName="root" presStyleCnt="0"/>
      <dgm:spPr/>
    </dgm:pt>
    <dgm:pt modelId="{B67D73BF-DCF2-4595-B4B7-3A02E2E095EB}" type="pres">
      <dgm:prSet presAssocID="{BCF51850-AAC8-48FB-AED8-5154D73ED7DE}" presName="rootComposite" presStyleCnt="0"/>
      <dgm:spPr/>
    </dgm:pt>
    <dgm:pt modelId="{295C34D9-CF09-42CC-9912-4C99CBDEFDAA}" type="pres">
      <dgm:prSet presAssocID="{BCF51850-AAC8-48FB-AED8-5154D73ED7DE}" presName="rootText" presStyleLbl="node1" presStyleIdx="1" presStyleCnt="3"/>
      <dgm:spPr/>
      <dgm:t>
        <a:bodyPr/>
        <a:lstStyle/>
        <a:p>
          <a:endParaRPr lang="zh-CN" altLang="en-US"/>
        </a:p>
      </dgm:t>
    </dgm:pt>
    <dgm:pt modelId="{94CBBD05-1BD5-424A-A7BF-E56A5236CCB8}" type="pres">
      <dgm:prSet presAssocID="{BCF51850-AAC8-48FB-AED8-5154D73ED7DE}" presName="rootConnector" presStyleLbl="node1" presStyleIdx="1" presStyleCnt="3"/>
      <dgm:spPr/>
      <dgm:t>
        <a:bodyPr/>
        <a:lstStyle/>
        <a:p>
          <a:endParaRPr lang="zh-CN" altLang="en-US"/>
        </a:p>
      </dgm:t>
    </dgm:pt>
    <dgm:pt modelId="{EA2F01AA-D4F5-4748-ADAD-F4DBA2B098B0}" type="pres">
      <dgm:prSet presAssocID="{BCF51850-AAC8-48FB-AED8-5154D73ED7DE}" presName="childShape" presStyleCnt="0"/>
      <dgm:spPr/>
    </dgm:pt>
    <dgm:pt modelId="{C1ACF906-7C2A-49A6-A076-92BABCC3F5F3}" type="pres">
      <dgm:prSet presAssocID="{8C7530C9-9127-45A7-BA01-AD00E8B0E577}" presName="Name13" presStyleLbl="parChTrans1D2" presStyleIdx="4" presStyleCnt="11"/>
      <dgm:spPr/>
      <dgm:t>
        <a:bodyPr/>
        <a:lstStyle/>
        <a:p>
          <a:endParaRPr lang="zh-CN" altLang="en-US"/>
        </a:p>
      </dgm:t>
    </dgm:pt>
    <dgm:pt modelId="{34FDEC1D-C7E2-4721-A629-780B95E67550}" type="pres">
      <dgm:prSet presAssocID="{629B4A4C-6524-432D-8A22-FFD3BC207594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9CDE63-56E0-4F1B-AD10-C961088E1E32}" type="pres">
      <dgm:prSet presAssocID="{8A08765D-021B-4E2C-9E23-EBDFF3C371B2}" presName="Name13" presStyleLbl="parChTrans1D2" presStyleIdx="5" presStyleCnt="11"/>
      <dgm:spPr/>
      <dgm:t>
        <a:bodyPr/>
        <a:lstStyle/>
        <a:p>
          <a:endParaRPr lang="zh-CN" altLang="en-US"/>
        </a:p>
      </dgm:t>
    </dgm:pt>
    <dgm:pt modelId="{7922A98E-E2D4-4DD7-9F1F-7966BCACFB86}" type="pres">
      <dgm:prSet presAssocID="{E5999B9A-3421-41AB-A855-58B66F44AFBA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2365C1-9B5A-403F-AC77-53DBFE1FFB67}" type="pres">
      <dgm:prSet presAssocID="{F62BC54D-F12D-45FA-839B-D3885D3AB703}" presName="Name13" presStyleLbl="parChTrans1D2" presStyleIdx="6" presStyleCnt="11"/>
      <dgm:spPr/>
      <dgm:t>
        <a:bodyPr/>
        <a:lstStyle/>
        <a:p>
          <a:endParaRPr lang="zh-CN" altLang="en-US"/>
        </a:p>
      </dgm:t>
    </dgm:pt>
    <dgm:pt modelId="{E411B9CA-AB57-45E0-AA08-41819951C14C}" type="pres">
      <dgm:prSet presAssocID="{E4B6A5E5-D051-4443-8C09-E3BBF402DA00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AA97BA-D545-4B77-8783-1F30AEF50273}" type="pres">
      <dgm:prSet presAssocID="{4455EE77-5F31-4DAF-B51C-972C3724BF77}" presName="root" presStyleCnt="0"/>
      <dgm:spPr/>
    </dgm:pt>
    <dgm:pt modelId="{0895B53E-FC18-4402-A006-B598AEA5A4C2}" type="pres">
      <dgm:prSet presAssocID="{4455EE77-5F31-4DAF-B51C-972C3724BF77}" presName="rootComposite" presStyleCnt="0"/>
      <dgm:spPr/>
    </dgm:pt>
    <dgm:pt modelId="{90F750A2-A4CF-4834-9B47-812BB7ADEA3C}" type="pres">
      <dgm:prSet presAssocID="{4455EE77-5F31-4DAF-B51C-972C3724BF77}" presName="rootText" presStyleLbl="node1" presStyleIdx="2" presStyleCnt="3" custLinFactNeighborX="-1595"/>
      <dgm:spPr/>
      <dgm:t>
        <a:bodyPr/>
        <a:lstStyle/>
        <a:p>
          <a:endParaRPr lang="zh-CN" altLang="en-US"/>
        </a:p>
      </dgm:t>
    </dgm:pt>
    <dgm:pt modelId="{DA9AACE5-75FA-46AA-9D9B-74E47CD83E01}" type="pres">
      <dgm:prSet presAssocID="{4455EE77-5F31-4DAF-B51C-972C3724BF77}" presName="rootConnector" presStyleLbl="node1" presStyleIdx="2" presStyleCnt="3"/>
      <dgm:spPr/>
      <dgm:t>
        <a:bodyPr/>
        <a:lstStyle/>
        <a:p>
          <a:endParaRPr lang="zh-CN" altLang="en-US"/>
        </a:p>
      </dgm:t>
    </dgm:pt>
    <dgm:pt modelId="{A29985AC-C1CD-4489-B11A-0F612EFC2810}" type="pres">
      <dgm:prSet presAssocID="{4455EE77-5F31-4DAF-B51C-972C3724BF77}" presName="childShape" presStyleCnt="0"/>
      <dgm:spPr/>
    </dgm:pt>
    <dgm:pt modelId="{B0AB6264-123A-4992-B27E-CB2CD1FF7403}" type="pres">
      <dgm:prSet presAssocID="{B3AF69DC-120D-4ED1-8097-EDACB132DFCF}" presName="Name13" presStyleLbl="parChTrans1D2" presStyleIdx="7" presStyleCnt="11"/>
      <dgm:spPr/>
      <dgm:t>
        <a:bodyPr/>
        <a:lstStyle/>
        <a:p>
          <a:endParaRPr lang="zh-CN" altLang="en-US"/>
        </a:p>
      </dgm:t>
    </dgm:pt>
    <dgm:pt modelId="{781FCEE7-CD4A-45C3-A581-AB7AAE54FEBA}" type="pres">
      <dgm:prSet presAssocID="{7B09D01A-2B6D-4F0C-B67C-0570B3506085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EC8AE1-F34A-4012-932E-E7F2D30CBBD4}" type="pres">
      <dgm:prSet presAssocID="{0DAAE418-7BB6-41E6-AC4C-EF367FDCBF77}" presName="Name13" presStyleLbl="parChTrans1D2" presStyleIdx="8" presStyleCnt="11"/>
      <dgm:spPr/>
      <dgm:t>
        <a:bodyPr/>
        <a:lstStyle/>
        <a:p>
          <a:endParaRPr lang="zh-CN" altLang="en-US"/>
        </a:p>
      </dgm:t>
    </dgm:pt>
    <dgm:pt modelId="{4610D05B-FBE8-40A4-B37A-B7370ABF15B4}" type="pres">
      <dgm:prSet presAssocID="{1B5A2959-DB74-42C1-9E3A-190B3E76F28A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5AFBC-B7FE-415F-994A-1750E69D73CD}" type="pres">
      <dgm:prSet presAssocID="{1627B45B-D378-4CBB-BF92-78C56D217485}" presName="Name13" presStyleLbl="parChTrans1D2" presStyleIdx="9" presStyleCnt="11"/>
      <dgm:spPr/>
      <dgm:t>
        <a:bodyPr/>
        <a:lstStyle/>
        <a:p>
          <a:endParaRPr lang="zh-CN" altLang="en-US"/>
        </a:p>
      </dgm:t>
    </dgm:pt>
    <dgm:pt modelId="{22533C1E-9B5A-450D-AB57-9D003FF6DC20}" type="pres">
      <dgm:prSet presAssocID="{BDE3BBE9-5A16-4403-865A-A7EF6F1FFF72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36EB3E-4A20-4B65-930F-F3017BE668FF}" type="pres">
      <dgm:prSet presAssocID="{A0FC465E-5227-4A2A-834B-37CFF5D37840}" presName="Name13" presStyleLbl="parChTrans1D2" presStyleIdx="10" presStyleCnt="11"/>
      <dgm:spPr/>
      <dgm:t>
        <a:bodyPr/>
        <a:lstStyle/>
        <a:p>
          <a:endParaRPr lang="zh-CN" altLang="en-US"/>
        </a:p>
      </dgm:t>
    </dgm:pt>
    <dgm:pt modelId="{D6E1A7BC-917B-4F15-8EE7-C6BA4DCDEBB5}" type="pres">
      <dgm:prSet presAssocID="{4271DD8D-CD86-4A5A-99A5-1BA1067FF1DA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5E8B773-DA0D-4FCD-8AA6-6065653B3220}" type="presOf" srcId="{3F2ABC03-6E2D-4A1D-89B3-761E5C5D7433}" destId="{6335E857-1B3C-4F6D-9744-7519B2D93220}" srcOrd="0" destOrd="0" presId="urn:microsoft.com/office/officeart/2005/8/layout/hierarchy3"/>
    <dgm:cxn modelId="{6DDDD2FF-2917-4896-A3A5-C709C313DDD2}" type="presOf" srcId="{0DAAE418-7BB6-41E6-AC4C-EF367FDCBF77}" destId="{15EC8AE1-F34A-4012-932E-E7F2D30CBBD4}" srcOrd="0" destOrd="0" presId="urn:microsoft.com/office/officeart/2005/8/layout/hierarchy3"/>
    <dgm:cxn modelId="{6533E3B0-51C5-438B-B482-47B4C91F6B42}" type="presOf" srcId="{BDE3BBE9-5A16-4403-865A-A7EF6F1FFF72}" destId="{22533C1E-9B5A-450D-AB57-9D003FF6DC20}" srcOrd="0" destOrd="0" presId="urn:microsoft.com/office/officeart/2005/8/layout/hierarchy3"/>
    <dgm:cxn modelId="{B97EA214-6B7D-4475-AB4C-63E9EDBA8249}" type="presOf" srcId="{BCF51850-AAC8-48FB-AED8-5154D73ED7DE}" destId="{295C34D9-CF09-42CC-9912-4C99CBDEFDAA}" srcOrd="0" destOrd="0" presId="urn:microsoft.com/office/officeart/2005/8/layout/hierarchy3"/>
    <dgm:cxn modelId="{5BBD15A9-5D87-4250-B5A7-C91B94EE74BD}" type="presOf" srcId="{60E9AD91-E1E1-43BD-9A4F-CD6811218B85}" destId="{52179459-2AC0-4E1A-9B1A-4F2BFC503C22}" srcOrd="0" destOrd="0" presId="urn:microsoft.com/office/officeart/2005/8/layout/hierarchy3"/>
    <dgm:cxn modelId="{B7BF5AB5-9543-486F-AFE3-B0801C4C0F45}" type="presOf" srcId="{E5999B9A-3421-41AB-A855-58B66F44AFBA}" destId="{7922A98E-E2D4-4DD7-9F1F-7966BCACFB86}" srcOrd="0" destOrd="0" presId="urn:microsoft.com/office/officeart/2005/8/layout/hierarchy3"/>
    <dgm:cxn modelId="{7C5C0E62-C1A0-4107-8A02-A3ACC7AA667C}" type="presOf" srcId="{B3AF69DC-120D-4ED1-8097-EDACB132DFCF}" destId="{B0AB6264-123A-4992-B27E-CB2CD1FF7403}" srcOrd="0" destOrd="0" presId="urn:microsoft.com/office/officeart/2005/8/layout/hierarchy3"/>
    <dgm:cxn modelId="{63AB6119-69B3-47AA-9850-5740419F7258}" type="presOf" srcId="{1627B45B-D378-4CBB-BF92-78C56D217485}" destId="{CB85AFBC-B7FE-415F-994A-1750E69D73CD}" srcOrd="0" destOrd="0" presId="urn:microsoft.com/office/officeart/2005/8/layout/hierarchy3"/>
    <dgm:cxn modelId="{4857603D-DB32-4D85-ABF6-F36BD9940F4D}" type="presOf" srcId="{8C7530C9-9127-45A7-BA01-AD00E8B0E577}" destId="{C1ACF906-7C2A-49A6-A076-92BABCC3F5F3}" srcOrd="0" destOrd="0" presId="urn:microsoft.com/office/officeart/2005/8/layout/hierarchy3"/>
    <dgm:cxn modelId="{6196C9A3-1D43-46D4-95EB-41671562F4E4}" type="presOf" srcId="{BCF51850-AAC8-48FB-AED8-5154D73ED7DE}" destId="{94CBBD05-1BD5-424A-A7BF-E56A5236CCB8}" srcOrd="1" destOrd="0" presId="urn:microsoft.com/office/officeart/2005/8/layout/hierarchy3"/>
    <dgm:cxn modelId="{C64FACCE-7C68-4157-BBE9-88F1C2A42E2F}" srcId="{04685B09-8C0A-4E72-A5DB-7C14DA018641}" destId="{60E9AD91-E1E1-43BD-9A4F-CD6811218B85}" srcOrd="0" destOrd="0" parTransId="{38058DC7-415F-45B7-8704-C72050482773}" sibTransId="{9B921CD5-B18E-4501-A26A-55D4EF45E58C}"/>
    <dgm:cxn modelId="{8484B9EC-3506-4170-A4B2-F53D022F0ACB}" type="presOf" srcId="{4455EE77-5F31-4DAF-B51C-972C3724BF77}" destId="{90F750A2-A4CF-4834-9B47-812BB7ADEA3C}" srcOrd="0" destOrd="0" presId="urn:microsoft.com/office/officeart/2005/8/layout/hierarchy3"/>
    <dgm:cxn modelId="{9513FB1D-7729-41BC-ACC8-1615586EF7BC}" type="presOf" srcId="{A9336D05-72BF-467B-9AA0-29F53022C6CE}" destId="{0EC07814-4598-40F0-B0C3-93FF6DF43729}" srcOrd="0" destOrd="0" presId="urn:microsoft.com/office/officeart/2005/8/layout/hierarchy3"/>
    <dgm:cxn modelId="{F2B88A17-5E34-4647-9979-D99B1D670C6B}" srcId="{4455EE77-5F31-4DAF-B51C-972C3724BF77}" destId="{4271DD8D-CD86-4A5A-99A5-1BA1067FF1DA}" srcOrd="3" destOrd="0" parTransId="{A0FC465E-5227-4A2A-834B-37CFF5D37840}" sibTransId="{A9C60B8D-6D8B-4BA5-B10E-79CBBAD07B97}"/>
    <dgm:cxn modelId="{12F94346-D0C5-440A-9C18-91D0E04467EA}" srcId="{04685B09-8C0A-4E72-A5DB-7C14DA018641}" destId="{BCF51850-AAC8-48FB-AED8-5154D73ED7DE}" srcOrd="1" destOrd="0" parTransId="{AB72FFE4-1E8F-4956-8384-E5158EF5F9CB}" sibTransId="{967E5896-A0C7-40E8-BDE7-14CAECEBC5D7}"/>
    <dgm:cxn modelId="{3CB7D14E-EC3A-4AEA-952A-DAD6C094CF85}" type="presOf" srcId="{8A08765D-021B-4E2C-9E23-EBDFF3C371B2}" destId="{8A9CDE63-56E0-4F1B-AD10-C961088E1E32}" srcOrd="0" destOrd="0" presId="urn:microsoft.com/office/officeart/2005/8/layout/hierarchy3"/>
    <dgm:cxn modelId="{E922BF10-5DEE-4CEF-AD78-9526E86E1B87}" type="presOf" srcId="{A714E043-533D-4D14-BBEA-9F85714B5584}" destId="{D54F606D-C20C-42F6-B355-6A071F52B679}" srcOrd="0" destOrd="0" presId="urn:microsoft.com/office/officeart/2005/8/layout/hierarchy3"/>
    <dgm:cxn modelId="{FCECEBCD-E8B2-4F50-B5BE-4A25DBF30A5F}" srcId="{BCF51850-AAC8-48FB-AED8-5154D73ED7DE}" destId="{629B4A4C-6524-432D-8A22-FFD3BC207594}" srcOrd="0" destOrd="0" parTransId="{8C7530C9-9127-45A7-BA01-AD00E8B0E577}" sibTransId="{E400BB79-CF81-4D23-97AE-2FBD3C5DE4BB}"/>
    <dgm:cxn modelId="{9DCA3427-FAD0-4CEE-9D0C-B264F18F41B0}" type="presOf" srcId="{B90866CE-2369-4560-8284-AEBA98706DCE}" destId="{CDDB0B9D-CDF0-45CA-9E7C-336FFC67D5C2}" srcOrd="0" destOrd="0" presId="urn:microsoft.com/office/officeart/2005/8/layout/hierarchy3"/>
    <dgm:cxn modelId="{45E70E96-DBCE-41CF-9EA7-2370B9CAA662}" srcId="{60E9AD91-E1E1-43BD-9A4F-CD6811218B85}" destId="{751B7485-829E-46AC-8F4B-79086108D536}" srcOrd="1" destOrd="0" parTransId="{B90866CE-2369-4560-8284-AEBA98706DCE}" sibTransId="{716B906F-E303-45D5-BE39-6148D7A81C57}"/>
    <dgm:cxn modelId="{C741BBB8-B206-4743-B44B-B2A6CCF69F62}" type="presOf" srcId="{CEF370E5-8DB5-49C5-8738-6DB2C6F52D8F}" destId="{2DA92518-EE31-4328-A802-F258036249CB}" srcOrd="0" destOrd="0" presId="urn:microsoft.com/office/officeart/2005/8/layout/hierarchy3"/>
    <dgm:cxn modelId="{938CAAFC-D753-4005-A889-58F95FD1645B}" type="presOf" srcId="{7B09D01A-2B6D-4F0C-B67C-0570B3506085}" destId="{781FCEE7-CD4A-45C3-A581-AB7AAE54FEBA}" srcOrd="0" destOrd="0" presId="urn:microsoft.com/office/officeart/2005/8/layout/hierarchy3"/>
    <dgm:cxn modelId="{23AFAB6D-CA34-4BE4-B00D-E5DE00C7C04D}" srcId="{60E9AD91-E1E1-43BD-9A4F-CD6811218B85}" destId="{60C96253-7836-4EC5-A849-97CC893FB77B}" srcOrd="2" destOrd="0" parTransId="{9E012BF2-6883-4A80-B680-EB4A5064B9AB}" sibTransId="{CA6B96F8-766D-4D37-898C-BB43132CF8B5}"/>
    <dgm:cxn modelId="{CA978563-FD1F-46CE-8453-6DE5DFF5A6BB}" srcId="{BCF51850-AAC8-48FB-AED8-5154D73ED7DE}" destId="{E4B6A5E5-D051-4443-8C09-E3BBF402DA00}" srcOrd="2" destOrd="0" parTransId="{F62BC54D-F12D-45FA-839B-D3885D3AB703}" sibTransId="{452EF10F-A2BA-4D6E-B86F-3499DA4A6AB3}"/>
    <dgm:cxn modelId="{69F8966C-4F21-4F65-8099-B2099246E6CF}" srcId="{4455EE77-5F31-4DAF-B51C-972C3724BF77}" destId="{7B09D01A-2B6D-4F0C-B67C-0570B3506085}" srcOrd="0" destOrd="0" parTransId="{B3AF69DC-120D-4ED1-8097-EDACB132DFCF}" sibTransId="{A7391F64-65CB-401D-80A4-9857A81ACAB7}"/>
    <dgm:cxn modelId="{C6497980-EAC3-4368-9400-139D30740EA4}" srcId="{4455EE77-5F31-4DAF-B51C-972C3724BF77}" destId="{1B5A2959-DB74-42C1-9E3A-190B3E76F28A}" srcOrd="1" destOrd="0" parTransId="{0DAAE418-7BB6-41E6-AC4C-EF367FDCBF77}" sibTransId="{9BDD24D0-F65A-4252-9990-C5FE788CBA51}"/>
    <dgm:cxn modelId="{B068E842-9C95-4B1A-8D0D-2B194DAEA64A}" type="presOf" srcId="{A0FC465E-5227-4A2A-834B-37CFF5D37840}" destId="{9636EB3E-4A20-4B65-930F-F3017BE668FF}" srcOrd="0" destOrd="0" presId="urn:microsoft.com/office/officeart/2005/8/layout/hierarchy3"/>
    <dgm:cxn modelId="{8ED3D0D8-309D-46D9-82BE-AB2228252D10}" type="presOf" srcId="{04685B09-8C0A-4E72-A5DB-7C14DA018641}" destId="{E7097753-A704-4287-ACF8-984597AD8509}" srcOrd="0" destOrd="0" presId="urn:microsoft.com/office/officeart/2005/8/layout/hierarchy3"/>
    <dgm:cxn modelId="{13174D29-8AB8-4F43-813C-AC5C58EB6503}" type="presOf" srcId="{60C96253-7836-4EC5-A849-97CC893FB77B}" destId="{79A289B9-1EEE-4BA2-AE23-F70BDDB5F535}" srcOrd="0" destOrd="0" presId="urn:microsoft.com/office/officeart/2005/8/layout/hierarchy3"/>
    <dgm:cxn modelId="{230544E1-7287-4212-9AF2-B2FD10DBD454}" type="presOf" srcId="{9E012BF2-6883-4A80-B680-EB4A5064B9AB}" destId="{50983089-B9B1-4A76-BC49-0C1CA92F52E6}" srcOrd="0" destOrd="0" presId="urn:microsoft.com/office/officeart/2005/8/layout/hierarchy3"/>
    <dgm:cxn modelId="{E6E4F49E-65E6-4200-83E8-64D5F591D0C8}" type="presOf" srcId="{F62BC54D-F12D-45FA-839B-D3885D3AB703}" destId="{FE2365C1-9B5A-403F-AC77-53DBFE1FFB67}" srcOrd="0" destOrd="0" presId="urn:microsoft.com/office/officeart/2005/8/layout/hierarchy3"/>
    <dgm:cxn modelId="{4F334F96-2C90-42A9-8EEA-3059576A8E71}" type="presOf" srcId="{629B4A4C-6524-432D-8A22-FFD3BC207594}" destId="{34FDEC1D-C7E2-4721-A629-780B95E67550}" srcOrd="0" destOrd="0" presId="urn:microsoft.com/office/officeart/2005/8/layout/hierarchy3"/>
    <dgm:cxn modelId="{AB5A2E3F-268A-4860-A96A-8F1B0C03615F}" srcId="{60E9AD91-E1E1-43BD-9A4F-CD6811218B85}" destId="{A714E043-533D-4D14-BBEA-9F85714B5584}" srcOrd="0" destOrd="0" parTransId="{A9336D05-72BF-467B-9AA0-29F53022C6CE}" sibTransId="{0D718916-89DA-460D-8B30-2F487F1A8398}"/>
    <dgm:cxn modelId="{83034AFC-6785-43D9-AE72-3AAD33DE5767}" srcId="{04685B09-8C0A-4E72-A5DB-7C14DA018641}" destId="{4455EE77-5F31-4DAF-B51C-972C3724BF77}" srcOrd="2" destOrd="0" parTransId="{7C40F6FD-39B7-4844-9CC6-8BD26B97AD53}" sibTransId="{A3C8CADD-AF51-4474-9A4D-4BBA5473686D}"/>
    <dgm:cxn modelId="{3861C585-3D59-4D25-A994-9E8288FF08E7}" srcId="{4455EE77-5F31-4DAF-B51C-972C3724BF77}" destId="{BDE3BBE9-5A16-4403-865A-A7EF6F1FFF72}" srcOrd="2" destOrd="0" parTransId="{1627B45B-D378-4CBB-BF92-78C56D217485}" sibTransId="{DFD2B38E-84F4-4399-A948-E13DA001AE2A}"/>
    <dgm:cxn modelId="{03D401DF-5365-436C-9CDD-F0D1847A9987}" type="presOf" srcId="{4455EE77-5F31-4DAF-B51C-972C3724BF77}" destId="{DA9AACE5-75FA-46AA-9D9B-74E47CD83E01}" srcOrd="1" destOrd="0" presId="urn:microsoft.com/office/officeart/2005/8/layout/hierarchy3"/>
    <dgm:cxn modelId="{79D049F1-7A82-41B3-B6E7-9205F997718A}" type="presOf" srcId="{E4B6A5E5-D051-4443-8C09-E3BBF402DA00}" destId="{E411B9CA-AB57-45E0-AA08-41819951C14C}" srcOrd="0" destOrd="0" presId="urn:microsoft.com/office/officeart/2005/8/layout/hierarchy3"/>
    <dgm:cxn modelId="{8801F512-FE49-4053-A418-43299D616773}" type="presOf" srcId="{4271DD8D-CD86-4A5A-99A5-1BA1067FF1DA}" destId="{D6E1A7BC-917B-4F15-8EE7-C6BA4DCDEBB5}" srcOrd="0" destOrd="0" presId="urn:microsoft.com/office/officeart/2005/8/layout/hierarchy3"/>
    <dgm:cxn modelId="{3AD7BCBA-169D-40D6-A734-6A9113177853}" srcId="{60E9AD91-E1E1-43BD-9A4F-CD6811218B85}" destId="{CEF370E5-8DB5-49C5-8738-6DB2C6F52D8F}" srcOrd="3" destOrd="0" parTransId="{3F2ABC03-6E2D-4A1D-89B3-761E5C5D7433}" sibTransId="{0A634E4C-6FD2-4FDE-A5CB-D26E09D60938}"/>
    <dgm:cxn modelId="{AB0E817B-AB8B-4E48-916A-74AC500B94FC}" type="presOf" srcId="{751B7485-829E-46AC-8F4B-79086108D536}" destId="{90C34708-771D-4349-9EAA-5A1DAC7723C0}" srcOrd="0" destOrd="0" presId="urn:microsoft.com/office/officeart/2005/8/layout/hierarchy3"/>
    <dgm:cxn modelId="{DD7B5273-5191-4B1A-A4BB-C43B8FDDEB1D}" type="presOf" srcId="{1B5A2959-DB74-42C1-9E3A-190B3E76F28A}" destId="{4610D05B-FBE8-40A4-B37A-B7370ABF15B4}" srcOrd="0" destOrd="0" presId="urn:microsoft.com/office/officeart/2005/8/layout/hierarchy3"/>
    <dgm:cxn modelId="{2319521A-1BB8-4298-A9EC-F66D34F078AD}" type="presOf" srcId="{60E9AD91-E1E1-43BD-9A4F-CD6811218B85}" destId="{C238CE78-8668-4DC7-9BB8-13F3B5AE2731}" srcOrd="1" destOrd="0" presId="urn:microsoft.com/office/officeart/2005/8/layout/hierarchy3"/>
    <dgm:cxn modelId="{BF39CB71-930B-438A-A1B3-410A7FD02EFA}" srcId="{BCF51850-AAC8-48FB-AED8-5154D73ED7DE}" destId="{E5999B9A-3421-41AB-A855-58B66F44AFBA}" srcOrd="1" destOrd="0" parTransId="{8A08765D-021B-4E2C-9E23-EBDFF3C371B2}" sibTransId="{357E4637-C7ED-4204-8423-92AFF9A10F94}"/>
    <dgm:cxn modelId="{41405BE6-F3CA-4FDA-9408-304EF319DE17}" type="presParOf" srcId="{E7097753-A704-4287-ACF8-984597AD8509}" destId="{262FAF6A-C62B-4E0E-9198-BB2E378342FD}" srcOrd="0" destOrd="0" presId="urn:microsoft.com/office/officeart/2005/8/layout/hierarchy3"/>
    <dgm:cxn modelId="{69CEA6CB-0DCF-495D-8E56-ABF2B5CC0B60}" type="presParOf" srcId="{262FAF6A-C62B-4E0E-9198-BB2E378342FD}" destId="{9D07C8B9-14AF-423C-A7EB-EFA62C8A6B6C}" srcOrd="0" destOrd="0" presId="urn:microsoft.com/office/officeart/2005/8/layout/hierarchy3"/>
    <dgm:cxn modelId="{99F58737-CB88-409E-833D-ED321BC6BFDA}" type="presParOf" srcId="{9D07C8B9-14AF-423C-A7EB-EFA62C8A6B6C}" destId="{52179459-2AC0-4E1A-9B1A-4F2BFC503C22}" srcOrd="0" destOrd="0" presId="urn:microsoft.com/office/officeart/2005/8/layout/hierarchy3"/>
    <dgm:cxn modelId="{ED368FA8-8A42-4FA7-AB6B-C90254EC5627}" type="presParOf" srcId="{9D07C8B9-14AF-423C-A7EB-EFA62C8A6B6C}" destId="{C238CE78-8668-4DC7-9BB8-13F3B5AE2731}" srcOrd="1" destOrd="0" presId="urn:microsoft.com/office/officeart/2005/8/layout/hierarchy3"/>
    <dgm:cxn modelId="{A339AC6C-8277-460E-B95A-30AC396808CB}" type="presParOf" srcId="{262FAF6A-C62B-4E0E-9198-BB2E378342FD}" destId="{532500C7-7380-420F-8A7E-02F8B32E79B3}" srcOrd="1" destOrd="0" presId="urn:microsoft.com/office/officeart/2005/8/layout/hierarchy3"/>
    <dgm:cxn modelId="{0FB3E737-2A7A-4667-8EEF-E9759CE45279}" type="presParOf" srcId="{532500C7-7380-420F-8A7E-02F8B32E79B3}" destId="{0EC07814-4598-40F0-B0C3-93FF6DF43729}" srcOrd="0" destOrd="0" presId="urn:microsoft.com/office/officeart/2005/8/layout/hierarchy3"/>
    <dgm:cxn modelId="{63B1C4F7-609A-41CD-B32B-CC06025C171F}" type="presParOf" srcId="{532500C7-7380-420F-8A7E-02F8B32E79B3}" destId="{D54F606D-C20C-42F6-B355-6A071F52B679}" srcOrd="1" destOrd="0" presId="urn:microsoft.com/office/officeart/2005/8/layout/hierarchy3"/>
    <dgm:cxn modelId="{8F680EA3-E0D4-4A36-B9AC-EF73002BBA3D}" type="presParOf" srcId="{532500C7-7380-420F-8A7E-02F8B32E79B3}" destId="{CDDB0B9D-CDF0-45CA-9E7C-336FFC67D5C2}" srcOrd="2" destOrd="0" presId="urn:microsoft.com/office/officeart/2005/8/layout/hierarchy3"/>
    <dgm:cxn modelId="{2E5A60E9-799B-43D1-80D1-5DC0BD9F971C}" type="presParOf" srcId="{532500C7-7380-420F-8A7E-02F8B32E79B3}" destId="{90C34708-771D-4349-9EAA-5A1DAC7723C0}" srcOrd="3" destOrd="0" presId="urn:microsoft.com/office/officeart/2005/8/layout/hierarchy3"/>
    <dgm:cxn modelId="{A19A34B6-14AD-42C7-BC57-16B04B78E8D9}" type="presParOf" srcId="{532500C7-7380-420F-8A7E-02F8B32E79B3}" destId="{50983089-B9B1-4A76-BC49-0C1CA92F52E6}" srcOrd="4" destOrd="0" presId="urn:microsoft.com/office/officeart/2005/8/layout/hierarchy3"/>
    <dgm:cxn modelId="{CE78DA76-8F9F-4C3A-AE5F-0445E063D861}" type="presParOf" srcId="{532500C7-7380-420F-8A7E-02F8B32E79B3}" destId="{79A289B9-1EEE-4BA2-AE23-F70BDDB5F535}" srcOrd="5" destOrd="0" presId="urn:microsoft.com/office/officeart/2005/8/layout/hierarchy3"/>
    <dgm:cxn modelId="{23C10F8D-09AC-4314-B8AB-BEBFC0540197}" type="presParOf" srcId="{532500C7-7380-420F-8A7E-02F8B32E79B3}" destId="{6335E857-1B3C-4F6D-9744-7519B2D93220}" srcOrd="6" destOrd="0" presId="urn:microsoft.com/office/officeart/2005/8/layout/hierarchy3"/>
    <dgm:cxn modelId="{A95A8B26-9C0B-48D8-B6BD-F64FBAB2C818}" type="presParOf" srcId="{532500C7-7380-420F-8A7E-02F8B32E79B3}" destId="{2DA92518-EE31-4328-A802-F258036249CB}" srcOrd="7" destOrd="0" presId="urn:microsoft.com/office/officeart/2005/8/layout/hierarchy3"/>
    <dgm:cxn modelId="{CD3D5F1D-EA82-4A01-B56E-48D92BEF2B8E}" type="presParOf" srcId="{E7097753-A704-4287-ACF8-984597AD8509}" destId="{4EA787D6-0945-4C89-A436-5A62F28E2FEA}" srcOrd="1" destOrd="0" presId="urn:microsoft.com/office/officeart/2005/8/layout/hierarchy3"/>
    <dgm:cxn modelId="{8CEA0702-A4B9-44FE-9550-D58671A6C263}" type="presParOf" srcId="{4EA787D6-0945-4C89-A436-5A62F28E2FEA}" destId="{B67D73BF-DCF2-4595-B4B7-3A02E2E095EB}" srcOrd="0" destOrd="0" presId="urn:microsoft.com/office/officeart/2005/8/layout/hierarchy3"/>
    <dgm:cxn modelId="{2AAAB3A2-EF27-4C98-8468-93AB0F61164D}" type="presParOf" srcId="{B67D73BF-DCF2-4595-B4B7-3A02E2E095EB}" destId="{295C34D9-CF09-42CC-9912-4C99CBDEFDAA}" srcOrd="0" destOrd="0" presId="urn:microsoft.com/office/officeart/2005/8/layout/hierarchy3"/>
    <dgm:cxn modelId="{9938CD26-EE93-42E2-BE7C-B57F4D754DEA}" type="presParOf" srcId="{B67D73BF-DCF2-4595-B4B7-3A02E2E095EB}" destId="{94CBBD05-1BD5-424A-A7BF-E56A5236CCB8}" srcOrd="1" destOrd="0" presId="urn:microsoft.com/office/officeart/2005/8/layout/hierarchy3"/>
    <dgm:cxn modelId="{BF80BFB4-53EA-49D3-B7F6-8947B650E357}" type="presParOf" srcId="{4EA787D6-0945-4C89-A436-5A62F28E2FEA}" destId="{EA2F01AA-D4F5-4748-ADAD-F4DBA2B098B0}" srcOrd="1" destOrd="0" presId="urn:microsoft.com/office/officeart/2005/8/layout/hierarchy3"/>
    <dgm:cxn modelId="{9729389B-4D17-4AE2-A008-92F86585D3F6}" type="presParOf" srcId="{EA2F01AA-D4F5-4748-ADAD-F4DBA2B098B0}" destId="{C1ACF906-7C2A-49A6-A076-92BABCC3F5F3}" srcOrd="0" destOrd="0" presId="urn:microsoft.com/office/officeart/2005/8/layout/hierarchy3"/>
    <dgm:cxn modelId="{1B933855-F0C1-4BFE-B4D7-10745664E1F0}" type="presParOf" srcId="{EA2F01AA-D4F5-4748-ADAD-F4DBA2B098B0}" destId="{34FDEC1D-C7E2-4721-A629-780B95E67550}" srcOrd="1" destOrd="0" presId="urn:microsoft.com/office/officeart/2005/8/layout/hierarchy3"/>
    <dgm:cxn modelId="{5BD482D1-FF1B-405B-90A8-0DAA2B41D08C}" type="presParOf" srcId="{EA2F01AA-D4F5-4748-ADAD-F4DBA2B098B0}" destId="{8A9CDE63-56E0-4F1B-AD10-C961088E1E32}" srcOrd="2" destOrd="0" presId="urn:microsoft.com/office/officeart/2005/8/layout/hierarchy3"/>
    <dgm:cxn modelId="{90896FA6-8331-4F04-892C-08D4AAFE327E}" type="presParOf" srcId="{EA2F01AA-D4F5-4748-ADAD-F4DBA2B098B0}" destId="{7922A98E-E2D4-4DD7-9F1F-7966BCACFB86}" srcOrd="3" destOrd="0" presId="urn:microsoft.com/office/officeart/2005/8/layout/hierarchy3"/>
    <dgm:cxn modelId="{FEB113EA-5B65-408E-8014-6C4D5B302BB5}" type="presParOf" srcId="{EA2F01AA-D4F5-4748-ADAD-F4DBA2B098B0}" destId="{FE2365C1-9B5A-403F-AC77-53DBFE1FFB67}" srcOrd="4" destOrd="0" presId="urn:microsoft.com/office/officeart/2005/8/layout/hierarchy3"/>
    <dgm:cxn modelId="{5F4423C9-B6F1-4D88-9754-BF3B7BE5897D}" type="presParOf" srcId="{EA2F01AA-D4F5-4748-ADAD-F4DBA2B098B0}" destId="{E411B9CA-AB57-45E0-AA08-41819951C14C}" srcOrd="5" destOrd="0" presId="urn:microsoft.com/office/officeart/2005/8/layout/hierarchy3"/>
    <dgm:cxn modelId="{936C5114-2937-4CBA-A171-B8724140880C}" type="presParOf" srcId="{E7097753-A704-4287-ACF8-984597AD8509}" destId="{3AAA97BA-D545-4B77-8783-1F30AEF50273}" srcOrd="2" destOrd="0" presId="urn:microsoft.com/office/officeart/2005/8/layout/hierarchy3"/>
    <dgm:cxn modelId="{FDA67698-44BA-48A3-A4BF-9F7383CC7DC8}" type="presParOf" srcId="{3AAA97BA-D545-4B77-8783-1F30AEF50273}" destId="{0895B53E-FC18-4402-A006-B598AEA5A4C2}" srcOrd="0" destOrd="0" presId="urn:microsoft.com/office/officeart/2005/8/layout/hierarchy3"/>
    <dgm:cxn modelId="{A91F375F-12E7-4F9F-B42B-6E712AB017D9}" type="presParOf" srcId="{0895B53E-FC18-4402-A006-B598AEA5A4C2}" destId="{90F750A2-A4CF-4834-9B47-812BB7ADEA3C}" srcOrd="0" destOrd="0" presId="urn:microsoft.com/office/officeart/2005/8/layout/hierarchy3"/>
    <dgm:cxn modelId="{53C358F3-DC6F-4895-9FCB-ABE04CDA2CE1}" type="presParOf" srcId="{0895B53E-FC18-4402-A006-B598AEA5A4C2}" destId="{DA9AACE5-75FA-46AA-9D9B-74E47CD83E01}" srcOrd="1" destOrd="0" presId="urn:microsoft.com/office/officeart/2005/8/layout/hierarchy3"/>
    <dgm:cxn modelId="{57BF994C-7D22-4CF6-A3AF-558121B1E566}" type="presParOf" srcId="{3AAA97BA-D545-4B77-8783-1F30AEF50273}" destId="{A29985AC-C1CD-4489-B11A-0F612EFC2810}" srcOrd="1" destOrd="0" presId="urn:microsoft.com/office/officeart/2005/8/layout/hierarchy3"/>
    <dgm:cxn modelId="{1E0CADF4-0F23-4762-8ADF-BA4A9401D612}" type="presParOf" srcId="{A29985AC-C1CD-4489-B11A-0F612EFC2810}" destId="{B0AB6264-123A-4992-B27E-CB2CD1FF7403}" srcOrd="0" destOrd="0" presId="urn:microsoft.com/office/officeart/2005/8/layout/hierarchy3"/>
    <dgm:cxn modelId="{2D97C7EB-562E-4A20-8255-7EFE9CF6D8C1}" type="presParOf" srcId="{A29985AC-C1CD-4489-B11A-0F612EFC2810}" destId="{781FCEE7-CD4A-45C3-A581-AB7AAE54FEBA}" srcOrd="1" destOrd="0" presId="urn:microsoft.com/office/officeart/2005/8/layout/hierarchy3"/>
    <dgm:cxn modelId="{020F0045-2139-46A7-9E23-EBE6E432E882}" type="presParOf" srcId="{A29985AC-C1CD-4489-B11A-0F612EFC2810}" destId="{15EC8AE1-F34A-4012-932E-E7F2D30CBBD4}" srcOrd="2" destOrd="0" presId="urn:microsoft.com/office/officeart/2005/8/layout/hierarchy3"/>
    <dgm:cxn modelId="{E0AB1014-3956-462F-8416-D0095374B293}" type="presParOf" srcId="{A29985AC-C1CD-4489-B11A-0F612EFC2810}" destId="{4610D05B-FBE8-40A4-B37A-B7370ABF15B4}" srcOrd="3" destOrd="0" presId="urn:microsoft.com/office/officeart/2005/8/layout/hierarchy3"/>
    <dgm:cxn modelId="{AC674EFC-8C66-465D-BCC5-5664E87F3789}" type="presParOf" srcId="{A29985AC-C1CD-4489-B11A-0F612EFC2810}" destId="{CB85AFBC-B7FE-415F-994A-1750E69D73CD}" srcOrd="4" destOrd="0" presId="urn:microsoft.com/office/officeart/2005/8/layout/hierarchy3"/>
    <dgm:cxn modelId="{65095407-DEAB-4D7C-84A5-557713F89C32}" type="presParOf" srcId="{A29985AC-C1CD-4489-B11A-0F612EFC2810}" destId="{22533C1E-9B5A-450D-AB57-9D003FF6DC20}" srcOrd="5" destOrd="0" presId="urn:microsoft.com/office/officeart/2005/8/layout/hierarchy3"/>
    <dgm:cxn modelId="{FA5554C9-9921-42B8-AE7D-AB9B42B96CA9}" type="presParOf" srcId="{A29985AC-C1CD-4489-B11A-0F612EFC2810}" destId="{9636EB3E-4A20-4B65-930F-F3017BE668FF}" srcOrd="6" destOrd="0" presId="urn:microsoft.com/office/officeart/2005/8/layout/hierarchy3"/>
    <dgm:cxn modelId="{C31F4CE5-7DA8-4B42-AA99-B2156BEC7E68}" type="presParOf" srcId="{A29985AC-C1CD-4489-B11A-0F612EFC2810}" destId="{D6E1A7BC-917B-4F15-8EE7-C6BA4DCDEBB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2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7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0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35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8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5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0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508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00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086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7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7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55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68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83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601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25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61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97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68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68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2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50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92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002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85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45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04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869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52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952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6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7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75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192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635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3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86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51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322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5118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504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1679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6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114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331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6891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530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462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135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765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50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089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08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09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730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02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1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7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5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5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10245396" y="331772"/>
            <a:ext cx="1611243" cy="484133"/>
            <a:chOff x="3717568" y="500833"/>
            <a:chExt cx="1332037" cy="536191"/>
          </a:xfrm>
        </p:grpSpPr>
        <p:sp>
          <p:nvSpPr>
            <p:cNvPr id="11" name="TextBox 10"/>
            <p:cNvSpPr txBox="1"/>
            <p:nvPr/>
          </p:nvSpPr>
          <p:spPr>
            <a:xfrm>
              <a:off x="3717568" y="500833"/>
              <a:ext cx="1325774" cy="373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3829" y="776107"/>
              <a:ext cx="1325776" cy="2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5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93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F2157BEE-B335-4B48-A435-9C4B97560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1564" y="68447"/>
            <a:ext cx="1993001" cy="747457"/>
          </a:xfrm>
          <a:prstGeom prst="rect">
            <a:avLst/>
          </a:prstGeom>
        </p:spPr>
      </p:pic>
    </p:spTree>
  </p:cSld>
  <p:clrMapOvr>
    <a:masterClrMapping/>
  </p:clrMapOvr>
  <p:transition advTm="10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10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www.resset.cn</a:t>
            </a:r>
          </a:p>
        </p:txBody>
      </p:sp>
    </p:spTree>
  </p:cSld>
  <p:clrMapOvr>
    <a:masterClrMapping/>
  </p:clrMapOvr>
  <p:transition advTm="10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advTm="10000">
    <p:pull dir="u"/>
  </p:transition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hyperlink" Target="http://www.resse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hyperlink" Target="mailto:resset@resset.c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hyperlink" Target="http://www.ress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NULL"/><Relationship Id="rId9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5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3.jpeg"/><Relationship Id="rId1" Type="http://schemas.openxmlformats.org/officeDocument/2006/relationships/tags" Target="../tags/tag5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6" Type="http://schemas.openxmlformats.org/officeDocument/2006/relationships/image" Target="../media/image78.wmf"/><Relationship Id="rId5" Type="http://schemas.openxmlformats.org/officeDocument/2006/relationships/image" Target="../media/image77.gif"/><Relationship Id="rId4" Type="http://schemas.openxmlformats.org/officeDocument/2006/relationships/image" Target="../media/image7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8638988" y="5736522"/>
            <a:ext cx="3239580" cy="33854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北京聚源锐思数据科技有限公司</a:t>
            </a:r>
          </a:p>
        </p:txBody>
      </p:sp>
      <p:pic>
        <p:nvPicPr>
          <p:cNvPr id="1027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165449" y="2027977"/>
            <a:ext cx="9342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锐思数据库助力教学和科研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                 ——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数据库操作及应用专项培训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2491" y="6357669"/>
            <a:ext cx="198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王倩    高级金融研究员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A4DBA64-8C2D-4920-BD98-6E786823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759" y="119845"/>
            <a:ext cx="2161905" cy="914286"/>
          </a:xfrm>
          <a:prstGeom prst="rect">
            <a:avLst/>
          </a:prstGeom>
        </p:spPr>
      </p:pic>
    </p:spTree>
  </p:cSld>
  <p:clrMapOvr>
    <a:masterClrMapping/>
  </p:clrMapOvr>
  <p:transition advTm="10000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104" y="1250651"/>
            <a:ext cx="2228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7697" t="35" r="6640"/>
          <a:stretch>
            <a:fillRect/>
          </a:stretch>
        </p:blipFill>
        <p:spPr bwMode="auto">
          <a:xfrm>
            <a:off x="7893174" y="1199073"/>
            <a:ext cx="2562045" cy="50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4596" y="1143902"/>
            <a:ext cx="2552700" cy="48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锐思助力馆建活动</a:t>
            </a:r>
          </a:p>
        </p:txBody>
      </p:sp>
      <p:pic>
        <p:nvPicPr>
          <p:cNvPr id="4" name="图片 3" descr="华侨大学_陈建财_201704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870" y="1466483"/>
            <a:ext cx="2216348" cy="2027208"/>
          </a:xfrm>
          <a:prstGeom prst="rect">
            <a:avLst/>
          </a:prstGeom>
        </p:spPr>
      </p:pic>
      <p:pic>
        <p:nvPicPr>
          <p:cNvPr id="5" name="图片 4" descr="任隐夷_20170419_上海应用技术大学宣传活动"/>
          <p:cNvPicPr>
            <a:picLocks noChangeAspect="1"/>
          </p:cNvPicPr>
          <p:nvPr/>
        </p:nvPicPr>
        <p:blipFill>
          <a:blip r:embed="rId5" cstate="print"/>
          <a:srcRect l="7935" t="1188" r="3395" b="13726"/>
          <a:stretch>
            <a:fillRect/>
          </a:stretch>
        </p:blipFill>
        <p:spPr>
          <a:xfrm>
            <a:off x="2945495" y="1483736"/>
            <a:ext cx="2385635" cy="1984075"/>
          </a:xfrm>
          <a:prstGeom prst="rect">
            <a:avLst/>
          </a:prstGeom>
        </p:spPr>
      </p:pic>
      <p:pic>
        <p:nvPicPr>
          <p:cNvPr id="9" name="图片 8" descr="任隐夷 (3)"/>
          <p:cNvPicPr>
            <a:picLocks noChangeAspect="1"/>
          </p:cNvPicPr>
          <p:nvPr/>
        </p:nvPicPr>
        <p:blipFill>
          <a:blip r:embed="rId6" cstate="print"/>
          <a:srcRect l="16453" t="602" r="24975" b="23577"/>
          <a:stretch>
            <a:fillRect/>
          </a:stretch>
        </p:blipFill>
        <p:spPr>
          <a:xfrm>
            <a:off x="5460526" y="1483736"/>
            <a:ext cx="2363638" cy="1992702"/>
          </a:xfrm>
          <a:prstGeom prst="rect">
            <a:avLst/>
          </a:prstGeom>
        </p:spPr>
      </p:pic>
      <p:pic>
        <p:nvPicPr>
          <p:cNvPr id="12" name="图片 11" descr="2017年安徽工业大学数据库讲座"/>
          <p:cNvPicPr>
            <a:picLocks noChangeAspect="1"/>
          </p:cNvPicPr>
          <p:nvPr/>
        </p:nvPicPr>
        <p:blipFill>
          <a:blip r:embed="rId7" cstate="print"/>
          <a:srcRect l="10011" t="10662" r="-159"/>
          <a:stretch>
            <a:fillRect/>
          </a:stretch>
        </p:blipFill>
        <p:spPr>
          <a:xfrm>
            <a:off x="2915735" y="3683473"/>
            <a:ext cx="2389516" cy="1879396"/>
          </a:xfrm>
          <a:prstGeom prst="rect">
            <a:avLst/>
          </a:prstGeom>
        </p:spPr>
      </p:pic>
      <p:pic>
        <p:nvPicPr>
          <p:cNvPr id="8" name="图片 7" descr="微信图片_20170527182326"/>
          <p:cNvPicPr>
            <a:picLocks noChangeAspect="1"/>
          </p:cNvPicPr>
          <p:nvPr/>
        </p:nvPicPr>
        <p:blipFill>
          <a:blip r:embed="rId8" cstate="print"/>
          <a:srcRect t="13614"/>
          <a:stretch>
            <a:fillRect/>
          </a:stretch>
        </p:blipFill>
        <p:spPr>
          <a:xfrm>
            <a:off x="5426021" y="3638055"/>
            <a:ext cx="2406770" cy="1882844"/>
          </a:xfrm>
          <a:prstGeom prst="rect">
            <a:avLst/>
          </a:prstGeom>
        </p:spPr>
      </p:pic>
      <p:cxnSp>
        <p:nvCxnSpPr>
          <p:cNvPr id="11" name="肘形连接符 10"/>
          <p:cNvCxnSpPr/>
          <p:nvPr/>
        </p:nvCxnSpPr>
        <p:spPr>
          <a:xfrm rot="16200000" flipH="1">
            <a:off x="8682989" y="2040360"/>
            <a:ext cx="2880320" cy="2880320"/>
          </a:xfrm>
          <a:prstGeom prst="bentConnector3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8810684" y="2400400"/>
            <a:ext cx="2824633" cy="61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Calibri" pitchFamily="34" charset="0"/>
              </a:rPr>
              <a:t>锐思公司每学期都会在高校配合图书馆开展“读书节”、“数字校园“等活动。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827005" y="2040360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图书馆活动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682989" y="4069358"/>
            <a:ext cx="2824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Calibri" pitchFamily="34" charset="0"/>
              </a:rPr>
              <a:t>锐思公司定期安排专职讲师举办数据库产品培训以及金融建模、实证研究等方面的科研讲座。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8699310" y="3709318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科研和培训讲座</a:t>
            </a:r>
          </a:p>
        </p:txBody>
      </p:sp>
      <p:pic>
        <p:nvPicPr>
          <p:cNvPr id="17" name="图片 16" descr="安徽师范大学DB培训-吴夏夏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317" y="3692106"/>
            <a:ext cx="2261894" cy="187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产品体系</a:t>
            </a:r>
            <a:endParaRPr lang="zh-CN" altLang="en-US" sz="2800" b="1" dirty="0"/>
          </a:p>
        </p:txBody>
      </p:sp>
      <p:grpSp>
        <p:nvGrpSpPr>
          <p:cNvPr id="2" name="组合 7"/>
          <p:cNvGrpSpPr/>
          <p:nvPr/>
        </p:nvGrpSpPr>
        <p:grpSpPr>
          <a:xfrm>
            <a:off x="1188778" y="1092719"/>
            <a:ext cx="9594218" cy="5333945"/>
            <a:chOff x="841760" y="1950581"/>
            <a:chExt cx="8122853" cy="4718507"/>
          </a:xfrm>
        </p:grpSpPr>
        <p:sp>
          <p:nvSpPr>
            <p:cNvPr id="10" name="Line 60"/>
            <p:cNvSpPr>
              <a:spLocks noChangeShapeType="1"/>
            </p:cNvSpPr>
            <p:nvPr/>
          </p:nvSpPr>
          <p:spPr bwMode="auto">
            <a:xfrm>
              <a:off x="1832715" y="4944308"/>
              <a:ext cx="59874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none" w="lg" len="sm"/>
            </a:ln>
          </p:spPr>
          <p:txBody>
            <a:bodyPr tIns="91440" bIns="91440">
              <a:spAutoFit/>
            </a:bodyPr>
            <a:lstStyle/>
            <a:p>
              <a:endParaRPr lang="zh-CN" altLang="en-US" sz="140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892425" y="2336603"/>
              <a:ext cx="771902" cy="23407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89445" y="2645969"/>
              <a:ext cx="774882" cy="23544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外汇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731385" y="2343448"/>
              <a:ext cx="812136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债券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731385" y="2666502"/>
              <a:ext cx="812136" cy="21491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期货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892425" y="2969023"/>
              <a:ext cx="771902" cy="22312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31385" y="2978605"/>
              <a:ext cx="812136" cy="213544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黄金</a:t>
              </a: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892425" y="3275651"/>
              <a:ext cx="771902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研究报告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31385" y="3279758"/>
              <a:ext cx="812136" cy="22312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融资融券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731385" y="3585016"/>
              <a:ext cx="812136" cy="22860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宏观统计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92425" y="3895751"/>
              <a:ext cx="1651095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行业统计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92425" y="3585016"/>
              <a:ext cx="771902" cy="22860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金融统计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702968" y="3587754"/>
              <a:ext cx="2138377" cy="22586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沪深</a:t>
              </a:r>
              <a:r>
                <a:rPr lang="en-US" altLang="zh-CN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Level1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高频数据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699988" y="5593154"/>
              <a:ext cx="2141357" cy="2696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股指期货数据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41760" y="4185952"/>
              <a:ext cx="1701761" cy="2491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港股数据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5044006" y="3877955"/>
              <a:ext cx="1215969" cy="24092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044006" y="4185952"/>
              <a:ext cx="1351574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海关进出口数据库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841760" y="5798485"/>
              <a:ext cx="1701761" cy="250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理财产品数据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41760" y="4807420"/>
              <a:ext cx="1701761" cy="276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沪港通数据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41760" y="5487750"/>
              <a:ext cx="1701761" cy="247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期权数据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41760" y="1954688"/>
              <a:ext cx="1701761" cy="3162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金融研究数据库</a:t>
              </a: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610578" y="1961532"/>
              <a:ext cx="2297824" cy="30936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841760" y="4496686"/>
              <a:ext cx="1701761" cy="246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美股数据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701477" y="4838904"/>
              <a:ext cx="2139867" cy="277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沪深</a:t>
              </a:r>
              <a:r>
                <a:rPr lang="en-US" altLang="zh-CN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Level2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高频数据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701477" y="5196180"/>
              <a:ext cx="2139867" cy="2929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国债期货数据</a:t>
              </a: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015901" y="3910808"/>
              <a:ext cx="679512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债券</a:t>
              </a: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807175" y="3910808"/>
              <a:ext cx="691433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指数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3015901" y="4221542"/>
              <a:ext cx="670571" cy="23407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股票</a:t>
              </a: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795253" y="4206484"/>
              <a:ext cx="707826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权证</a:t>
              </a: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881787" y="2669240"/>
              <a:ext cx="1756896" cy="21217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上海商品期货交易所</a:t>
              </a: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881787" y="3261962"/>
              <a:ext cx="1756896" cy="24092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大连商品期货交易所</a:t>
              </a: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881787" y="2966285"/>
              <a:ext cx="1756896" cy="22586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郑州商品期货交易所</a:t>
              </a: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024842" y="4517219"/>
              <a:ext cx="669081" cy="25597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</a:t>
              </a: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705948" y="5986020"/>
              <a:ext cx="2135396" cy="2477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海外市场高频数据</a:t>
              </a: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7613039" y="4185952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国际宏观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464127" y="4185952"/>
              <a:ext cx="1080364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7613039" y="3875217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行业财务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5044006" y="4869019"/>
              <a:ext cx="1217460" cy="26145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农林牧渔数据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044006" y="6341927"/>
              <a:ext cx="1217460" cy="265561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医药生物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328522" y="5612318"/>
              <a:ext cx="1215969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水资源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7613039" y="4869019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044006" y="5986020"/>
              <a:ext cx="1217460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煤炭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6328522" y="4869019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交通运输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7613039" y="6350140"/>
              <a:ext cx="1215969" cy="2573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6328522" y="3871111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6328522" y="6001078"/>
              <a:ext cx="1215969" cy="242290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黑色金属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7613039" y="5987389"/>
              <a:ext cx="1215969" cy="262824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有色金属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7613039" y="5613686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机械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976949" y="3452236"/>
              <a:ext cx="3987664" cy="2997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经济类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6328522" y="5241353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交运设备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2704458" y="2358505"/>
              <a:ext cx="2136887" cy="2121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商品期货数据</a:t>
              </a: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044006" y="5615056"/>
              <a:ext cx="1217460" cy="24639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海洋经济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707438" y="6343296"/>
              <a:ext cx="2133907" cy="2641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国际期货高频数据</a:t>
              </a: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613039" y="5241353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商业贸易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6328522" y="6359723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科教文卫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044006" y="5241353"/>
              <a:ext cx="1217460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建筑建材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5044006" y="2376301"/>
              <a:ext cx="1351574" cy="2573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非上市公司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7747153" y="2684297"/>
              <a:ext cx="1217460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7747153" y="2369456"/>
              <a:ext cx="1217460" cy="26419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经济普查数据库</a:t>
              </a: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6464127" y="2695248"/>
              <a:ext cx="1215969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5044006" y="2684297"/>
              <a:ext cx="1351574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大别山经济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6464127" y="2995032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6464127" y="2369456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投资事件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976949" y="1950581"/>
              <a:ext cx="3987664" cy="2997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特色类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5044006" y="2995032"/>
              <a:ext cx="1351574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商品流通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7747153" y="2995032"/>
              <a:ext cx="1217460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旅游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5044006" y="4526801"/>
              <a:ext cx="1554236" cy="279250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国际经济金融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853681" y="6107850"/>
              <a:ext cx="1701761" cy="250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量化研究数据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853681" y="6418584"/>
              <a:ext cx="1701761" cy="250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对冲基金数据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853681" y="5151007"/>
              <a:ext cx="1701761" cy="276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转融通数据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1061049" y="1009291"/>
            <a:ext cx="2191109" cy="2596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7798279" y="3588589"/>
            <a:ext cx="1360098" cy="370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6070121" y="1492370"/>
            <a:ext cx="1719532" cy="419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483" y="2796385"/>
            <a:ext cx="4516615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锐思金融研究数据库</a:t>
            </a:r>
            <a:endParaRPr lang="en-US" altLang="zh-CN" sz="3700" b="1" dirty="0">
              <a:solidFill>
                <a:schemeClr val="bg1"/>
              </a:solidFill>
              <a:latin typeface="微软雅黑"/>
            </a:endParaRPr>
          </a:p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操作及应用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A401E8F-81F4-4983-A32C-109ED151A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48" y="70235"/>
            <a:ext cx="2161905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0713"/>
      </p:ext>
    </p:extLst>
  </p:cSld>
  <p:clrMapOvr>
    <a:masterClrMapping/>
  </p:clrMapOvr>
  <p:transition advTm="10000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金融研究数据库</a:t>
            </a:r>
            <a:r>
              <a:rPr lang="en-US" altLang="zh-CN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zh-CN" altLang="en-US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概况</a:t>
            </a:r>
            <a:endParaRPr lang="zh-CN" altLang="en-US" sz="3200" b="1" dirty="0"/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747982" y="1135798"/>
            <a:ext cx="5581651" cy="3987816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511610" indent="-511610" defTabSz="1364302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zh-CN" altLang="en-US" sz="2100" b="1" dirty="0">
                <a:solidFill>
                  <a:srgbClr val="0070C0"/>
                </a:solidFill>
                <a:latin typeface="+mn-ea"/>
              </a:rPr>
              <a:t>锐思金融研究数据库</a:t>
            </a: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涵盖</a:t>
            </a:r>
            <a:r>
              <a:rPr lang="zh-CN" altLang="en-US" sz="2100" dirty="0">
                <a:solidFill>
                  <a:schemeClr val="accent5"/>
                </a:solidFill>
                <a:latin typeface="+mn-ea"/>
              </a:rPr>
              <a:t>股票、债券、基金、研究报告、融资融券、宏观统计、行业统计、金融统计、外汇、期货、黄金</a:t>
            </a:r>
            <a:r>
              <a:rPr lang="en-US" altLang="zh-CN" sz="2100" dirty="0">
                <a:latin typeface="+mn-ea"/>
              </a:rPr>
              <a:t>11</a:t>
            </a:r>
            <a:r>
              <a:rPr lang="zh-CN" altLang="en-US" sz="2100" dirty="0">
                <a:latin typeface="+mn-ea"/>
              </a:rPr>
              <a:t>个系列数据。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数据全面、衍生指标丰富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  <a:cs typeface="Times New Roman" pitchFamily="18" charset="0"/>
              </a:rPr>
              <a:t>频度齐全（日、月、季、年）</a:t>
            </a:r>
            <a:endParaRPr lang="zh-CN" altLang="en-US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专业合并方便应用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提取方便（行业、市场、期末）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科研数据定制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研究项目合作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专业讲座培训</a:t>
            </a:r>
            <a:endParaRPr lang="en-US" altLang="zh-CN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defRPr/>
            </a:pPr>
            <a:endParaRPr lang="zh-CN" altLang="en-US" sz="2100" dirty="0">
              <a:latin typeface="+mn-ea"/>
            </a:endParaRPr>
          </a:p>
          <a:p>
            <a:pPr marL="1108495" lvl="1" indent="-426335" defTabSz="136430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zh-CN" altLang="en-US" sz="2100" dirty="0">
              <a:latin typeface="+mn-ea"/>
            </a:endParaRPr>
          </a:p>
        </p:txBody>
      </p:sp>
      <p:pic>
        <p:nvPicPr>
          <p:cNvPr id="29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5" y="1142985"/>
            <a:ext cx="4938187" cy="317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5" cstate="print"/>
          <a:srcRect t="2" b="32199"/>
          <a:stretch>
            <a:fillRect/>
          </a:stretch>
        </p:blipFill>
        <p:spPr bwMode="auto">
          <a:xfrm>
            <a:off x="6762755" y="4381507"/>
            <a:ext cx="4953035" cy="2110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06209"/>
      </p:ext>
    </p:extLst>
  </p:cSld>
  <p:clrMapOvr>
    <a:masterClrMapping/>
  </p:clrMapOvr>
  <p:transition advTm="10000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访问途径</a:t>
            </a:r>
            <a:endParaRPr sz="2800" b="1" dirty="0"/>
          </a:p>
        </p:txBody>
      </p:sp>
      <p:sp>
        <p:nvSpPr>
          <p:cNvPr id="57" name="燕尾形 56"/>
          <p:cNvSpPr/>
          <p:nvPr/>
        </p:nvSpPr>
        <p:spPr>
          <a:xfrm>
            <a:off x="4925132" y="2893466"/>
            <a:ext cx="725170" cy="798020"/>
          </a:xfrm>
          <a:prstGeom prst="chevron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4338812" y="2895680"/>
            <a:ext cx="725170" cy="798020"/>
          </a:xfrm>
          <a:prstGeom prst="chevron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3752491" y="2898476"/>
            <a:ext cx="725170" cy="798020"/>
          </a:xfrm>
          <a:prstGeom prst="chevron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0" name="圆角矩形 31"/>
          <p:cNvSpPr/>
          <p:nvPr/>
        </p:nvSpPr>
        <p:spPr>
          <a:xfrm rot="19005917">
            <a:off x="1359049" y="2244061"/>
            <a:ext cx="2253871" cy="2408904"/>
          </a:xfrm>
          <a:custGeom>
            <a:avLst/>
            <a:gdLst/>
            <a:ahLst/>
            <a:cxnLst/>
            <a:rect l="l" t="t" r="r" b="b"/>
            <a:pathLst>
              <a:path w="1734279" h="1717667">
                <a:moveTo>
                  <a:pt x="1212420" y="152024"/>
                </a:moveTo>
                <a:cubicBezTo>
                  <a:pt x="1217532" y="156660"/>
                  <a:pt x="1221756" y="162122"/>
                  <a:pt x="1224582" y="168319"/>
                </a:cubicBezTo>
                <a:cubicBezTo>
                  <a:pt x="1229663" y="170804"/>
                  <a:pt x="1233819" y="174749"/>
                  <a:pt x="1237416" y="179383"/>
                </a:cubicBezTo>
                <a:lnTo>
                  <a:pt x="1380858" y="364166"/>
                </a:lnTo>
                <a:cubicBezTo>
                  <a:pt x="1390204" y="376205"/>
                  <a:pt x="1394109" y="390745"/>
                  <a:pt x="1392514" y="404790"/>
                </a:cubicBezTo>
                <a:cubicBezTo>
                  <a:pt x="1394443" y="408362"/>
                  <a:pt x="1394844" y="412299"/>
                  <a:pt x="1394844" y="416330"/>
                </a:cubicBezTo>
                <a:lnTo>
                  <a:pt x="1394843" y="674381"/>
                </a:lnTo>
                <a:cubicBezTo>
                  <a:pt x="1489202" y="693926"/>
                  <a:pt x="1583561" y="713471"/>
                  <a:pt x="1677919" y="733015"/>
                </a:cubicBezTo>
                <a:cubicBezTo>
                  <a:pt x="1710064" y="739673"/>
                  <a:pt x="1730725" y="771129"/>
                  <a:pt x="1724067" y="803273"/>
                </a:cubicBezTo>
                <a:lnTo>
                  <a:pt x="1724066" y="803272"/>
                </a:lnTo>
                <a:cubicBezTo>
                  <a:pt x="1717408" y="835417"/>
                  <a:pt x="1685952" y="856077"/>
                  <a:pt x="1653808" y="849419"/>
                </a:cubicBezTo>
                <a:lnTo>
                  <a:pt x="1334656" y="783314"/>
                </a:lnTo>
                <a:cubicBezTo>
                  <a:pt x="1317603" y="779782"/>
                  <a:pt x="1303782" y="769271"/>
                  <a:pt x="1295965" y="755140"/>
                </a:cubicBezTo>
                <a:cubicBezTo>
                  <a:pt x="1283553" y="744645"/>
                  <a:pt x="1275968" y="728891"/>
                  <a:pt x="1275968" y="711366"/>
                </a:cubicBezTo>
                <a:lnTo>
                  <a:pt x="1275968" y="519624"/>
                </a:lnTo>
                <a:lnTo>
                  <a:pt x="906856" y="806156"/>
                </a:lnTo>
                <a:lnTo>
                  <a:pt x="1065815" y="1141673"/>
                </a:lnTo>
                <a:cubicBezTo>
                  <a:pt x="1072320" y="1155404"/>
                  <a:pt x="1074348" y="1170104"/>
                  <a:pt x="1071105" y="1183939"/>
                </a:cubicBezTo>
                <a:cubicBezTo>
                  <a:pt x="1072773" y="1191573"/>
                  <a:pt x="1072227" y="1199522"/>
                  <a:pt x="1070359" y="1207468"/>
                </a:cubicBezTo>
                <a:lnTo>
                  <a:pt x="964177" y="1659082"/>
                </a:lnTo>
                <a:cubicBezTo>
                  <a:pt x="954576" y="1699916"/>
                  <a:pt x="913692" y="1725234"/>
                  <a:pt x="872859" y="1715634"/>
                </a:cubicBezTo>
                <a:cubicBezTo>
                  <a:pt x="832025" y="1706033"/>
                  <a:pt x="806707" y="1665149"/>
                  <a:pt x="816307" y="1624316"/>
                </a:cubicBezTo>
                <a:lnTo>
                  <a:pt x="919152" y="1186894"/>
                </a:lnTo>
                <a:lnTo>
                  <a:pt x="694543" y="712807"/>
                </a:lnTo>
                <a:lnTo>
                  <a:pt x="206298" y="912259"/>
                </a:lnTo>
                <a:lnTo>
                  <a:pt x="205161" y="912476"/>
                </a:lnTo>
                <a:cubicBezTo>
                  <a:pt x="201570" y="915619"/>
                  <a:pt x="197179" y="917026"/>
                  <a:pt x="192600" y="918039"/>
                </a:cubicBezTo>
                <a:cubicBezTo>
                  <a:pt x="151643" y="927102"/>
                  <a:pt x="111096" y="901247"/>
                  <a:pt x="102034" y="860290"/>
                </a:cubicBezTo>
                <a:lnTo>
                  <a:pt x="1810" y="407318"/>
                </a:lnTo>
                <a:cubicBezTo>
                  <a:pt x="-7253" y="366361"/>
                  <a:pt x="18602" y="325814"/>
                  <a:pt x="59559" y="316752"/>
                </a:cubicBezTo>
                <a:cubicBezTo>
                  <a:pt x="100515" y="307690"/>
                  <a:pt x="141062" y="333545"/>
                  <a:pt x="150124" y="374501"/>
                </a:cubicBezTo>
                <a:lnTo>
                  <a:pt x="230606" y="738241"/>
                </a:lnTo>
                <a:lnTo>
                  <a:pt x="645176" y="568886"/>
                </a:lnTo>
                <a:cubicBezTo>
                  <a:pt x="647355" y="564266"/>
                  <a:pt x="650942" y="560611"/>
                  <a:pt x="655077" y="557402"/>
                </a:cubicBezTo>
                <a:lnTo>
                  <a:pt x="1080746" y="226967"/>
                </a:lnTo>
                <a:lnTo>
                  <a:pt x="799166" y="128506"/>
                </a:lnTo>
                <a:lnTo>
                  <a:pt x="795830" y="126527"/>
                </a:lnTo>
                <a:cubicBezTo>
                  <a:pt x="715067" y="196803"/>
                  <a:pt x="634305" y="267079"/>
                  <a:pt x="553543" y="337355"/>
                </a:cubicBezTo>
                <a:cubicBezTo>
                  <a:pt x="528779" y="358904"/>
                  <a:pt x="491236" y="356298"/>
                  <a:pt x="469687" y="331533"/>
                </a:cubicBezTo>
                <a:lnTo>
                  <a:pt x="469688" y="331534"/>
                </a:lnTo>
                <a:cubicBezTo>
                  <a:pt x="448139" y="306770"/>
                  <a:pt x="450746" y="269226"/>
                  <a:pt x="475510" y="247677"/>
                </a:cubicBezTo>
                <a:lnTo>
                  <a:pt x="743505" y="14477"/>
                </a:lnTo>
                <a:cubicBezTo>
                  <a:pt x="765419" y="-4592"/>
                  <a:pt x="797339" y="-4746"/>
                  <a:pt x="818596" y="13559"/>
                </a:cubicBezTo>
                <a:cubicBezTo>
                  <a:pt x="825164" y="12925"/>
                  <a:pt x="831849" y="14001"/>
                  <a:pt x="838403" y="16293"/>
                </a:cubicBezTo>
                <a:cubicBezTo>
                  <a:pt x="956310" y="57521"/>
                  <a:pt x="1074215" y="98750"/>
                  <a:pt x="1192122" y="139979"/>
                </a:cubicBezTo>
                <a:cubicBezTo>
                  <a:pt x="1199869" y="142688"/>
                  <a:pt x="1206700" y="146838"/>
                  <a:pt x="1212420" y="152024"/>
                </a:cubicBezTo>
                <a:close/>
                <a:moveTo>
                  <a:pt x="1681771" y="50445"/>
                </a:moveTo>
                <a:cubicBezTo>
                  <a:pt x="1748841" y="113504"/>
                  <a:pt x="1752092" y="218996"/>
                  <a:pt x="1689033" y="286066"/>
                </a:cubicBezTo>
                <a:cubicBezTo>
                  <a:pt x="1625973" y="353135"/>
                  <a:pt x="1520482" y="356387"/>
                  <a:pt x="1453412" y="293327"/>
                </a:cubicBezTo>
                <a:cubicBezTo>
                  <a:pt x="1386342" y="230268"/>
                  <a:pt x="1383091" y="124777"/>
                  <a:pt x="1446150" y="57707"/>
                </a:cubicBezTo>
                <a:cubicBezTo>
                  <a:pt x="1509210" y="-9363"/>
                  <a:pt x="1614701" y="-12614"/>
                  <a:pt x="1681771" y="50445"/>
                </a:cubicBezTo>
                <a:close/>
              </a:path>
            </a:pathLst>
          </a:custGeom>
          <a:solidFill>
            <a:srgbClr val="2D82F4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68461" y="1319873"/>
            <a:ext cx="3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  <a:hlinkClick r:id="rId4"/>
              </a:rPr>
              <a:t>http://www.resset.com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用户名</a:t>
            </a: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密码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31424" y="2800059"/>
            <a:ext cx="3772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02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校内镜像访问地址：</a:t>
            </a: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http://</a:t>
            </a: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学校使用通知 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无需账号，直接登录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学校图书馆或相关学院实验室等查找访问途径：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清华大学图书馆；北大光华管理学院金融信息实验室；外经贸图书馆与金融学院金融实验室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………………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00432" y="4729052"/>
            <a:ext cx="3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03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正式机构用户无</a:t>
            </a: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限制帐号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院系公告或邮件通知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6143633" y="2568150"/>
            <a:ext cx="4504368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cxnSp>
        <p:nvCxnSpPr>
          <p:cNvPr id="65" name="直接连接符 64"/>
          <p:cNvCxnSpPr/>
          <p:nvPr/>
        </p:nvCxnSpPr>
        <p:spPr>
          <a:xfrm>
            <a:off x="6194560" y="4430759"/>
            <a:ext cx="450519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grpSp>
        <p:nvGrpSpPr>
          <p:cNvPr id="66" name="组合 65"/>
          <p:cNvGrpSpPr/>
          <p:nvPr/>
        </p:nvGrpSpPr>
        <p:grpSpPr>
          <a:xfrm>
            <a:off x="6086891" y="1375408"/>
            <a:ext cx="813494" cy="877399"/>
            <a:chOff x="4499992" y="267494"/>
            <a:chExt cx="599448" cy="599448"/>
          </a:xfrm>
        </p:grpSpPr>
        <p:grpSp>
          <p:nvGrpSpPr>
            <p:cNvPr id="67" name="组合 38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68213" y="2800059"/>
            <a:ext cx="813494" cy="877399"/>
            <a:chOff x="5418452" y="307702"/>
            <a:chExt cx="599448" cy="599448"/>
          </a:xfrm>
        </p:grpSpPr>
        <p:grpSp>
          <p:nvGrpSpPr>
            <p:cNvPr id="72" name="组合 45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61316" y="4698397"/>
            <a:ext cx="813494" cy="877399"/>
            <a:chOff x="6516216" y="334289"/>
            <a:chExt cx="599448" cy="599448"/>
          </a:xfrm>
        </p:grpSpPr>
        <p:grpSp>
          <p:nvGrpSpPr>
            <p:cNvPr id="77" name="组合 72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检索主页</a:t>
            </a:r>
            <a:endParaRPr sz="2800" b="1" dirty="0"/>
          </a:p>
        </p:txBody>
      </p:sp>
      <p:pic>
        <p:nvPicPr>
          <p:cNvPr id="23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523" y="1351037"/>
            <a:ext cx="10420711" cy="50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5"/>
          <p:cNvGrpSpPr>
            <a:grpSpLocks/>
          </p:cNvGrpSpPr>
          <p:nvPr/>
        </p:nvGrpSpPr>
        <p:grpSpPr bwMode="auto">
          <a:xfrm>
            <a:off x="1723047" y="1741842"/>
            <a:ext cx="3692477" cy="1560763"/>
            <a:chOff x="35496" y="1340768"/>
            <a:chExt cx="4248472" cy="1152128"/>
          </a:xfrm>
        </p:grpSpPr>
        <p:sp>
          <p:nvSpPr>
            <p:cNvPr id="37" name="圆角矩形 21"/>
            <p:cNvSpPr>
              <a:spLocks noChangeArrowheads="1"/>
            </p:cNvSpPr>
            <p:nvPr/>
          </p:nvSpPr>
          <p:spPr bwMode="auto">
            <a:xfrm>
              <a:off x="35496" y="1340768"/>
              <a:ext cx="2520280" cy="115212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8" name="圆角矩形标注 24"/>
            <p:cNvSpPr>
              <a:spLocks noChangeArrowheads="1"/>
            </p:cNvSpPr>
            <p:nvPr/>
          </p:nvSpPr>
          <p:spPr bwMode="auto">
            <a:xfrm>
              <a:off x="2267744" y="1916832"/>
              <a:ext cx="2016224" cy="504056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数据库列表</a:t>
              </a:r>
            </a:p>
          </p:txBody>
        </p:sp>
      </p:grpSp>
      <p:grpSp>
        <p:nvGrpSpPr>
          <p:cNvPr id="25" name="组合 31"/>
          <p:cNvGrpSpPr>
            <a:grpSpLocks/>
          </p:cNvGrpSpPr>
          <p:nvPr/>
        </p:nvGrpSpPr>
        <p:grpSpPr bwMode="auto">
          <a:xfrm>
            <a:off x="1026523" y="2020813"/>
            <a:ext cx="4553634" cy="3176827"/>
            <a:chOff x="0" y="1700808"/>
            <a:chExt cx="3059832" cy="3384376"/>
          </a:xfrm>
        </p:grpSpPr>
        <p:sp>
          <p:nvSpPr>
            <p:cNvPr id="35" name="圆角矩形 27"/>
            <p:cNvSpPr>
              <a:spLocks noChangeArrowheads="1"/>
            </p:cNvSpPr>
            <p:nvPr/>
          </p:nvSpPr>
          <p:spPr bwMode="auto">
            <a:xfrm>
              <a:off x="0" y="1700808"/>
              <a:ext cx="1115616" cy="338437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6" name="圆角矩形标注 28"/>
            <p:cNvSpPr>
              <a:spLocks noChangeArrowheads="1"/>
            </p:cNvSpPr>
            <p:nvPr/>
          </p:nvSpPr>
          <p:spPr bwMode="auto">
            <a:xfrm>
              <a:off x="1043608" y="3356992"/>
              <a:ext cx="2016224" cy="504056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数据内容列表</a:t>
              </a:r>
            </a:p>
          </p:txBody>
        </p:sp>
      </p:grpSp>
      <p:grpSp>
        <p:nvGrpSpPr>
          <p:cNvPr id="26" name="组合 48"/>
          <p:cNvGrpSpPr>
            <a:grpSpLocks/>
          </p:cNvGrpSpPr>
          <p:nvPr/>
        </p:nvGrpSpPr>
        <p:grpSpPr bwMode="auto">
          <a:xfrm>
            <a:off x="2873668" y="3203059"/>
            <a:ext cx="6726425" cy="2495991"/>
            <a:chOff x="1547664" y="2132856"/>
            <a:chExt cx="5904656" cy="3456384"/>
          </a:xfrm>
        </p:grpSpPr>
        <p:sp>
          <p:nvSpPr>
            <p:cNvPr id="33" name="圆角矩形 29"/>
            <p:cNvSpPr>
              <a:spLocks noChangeArrowheads="1"/>
            </p:cNvSpPr>
            <p:nvPr/>
          </p:nvSpPr>
          <p:spPr bwMode="auto">
            <a:xfrm>
              <a:off x="1547664" y="2132856"/>
              <a:ext cx="5904656" cy="345638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4" name="圆角矩形标注 30"/>
            <p:cNvSpPr>
              <a:spLocks noChangeArrowheads="1"/>
            </p:cNvSpPr>
            <p:nvPr/>
          </p:nvSpPr>
          <p:spPr bwMode="auto">
            <a:xfrm>
              <a:off x="5004048" y="2564904"/>
              <a:ext cx="2016224" cy="504056"/>
            </a:xfrm>
            <a:prstGeom prst="wedgeRoundRectCallout">
              <a:avLst>
                <a:gd name="adj1" fmla="val -58167"/>
                <a:gd name="adj2" fmla="val 44833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公告与信息</a:t>
              </a:r>
            </a:p>
          </p:txBody>
        </p:sp>
      </p:grpSp>
      <p:grpSp>
        <p:nvGrpSpPr>
          <p:cNvPr id="27" name="组合 46"/>
          <p:cNvGrpSpPr>
            <a:grpSpLocks/>
          </p:cNvGrpSpPr>
          <p:nvPr/>
        </p:nvGrpSpPr>
        <p:grpSpPr bwMode="auto">
          <a:xfrm>
            <a:off x="6893601" y="1630007"/>
            <a:ext cx="4472222" cy="835684"/>
            <a:chOff x="5220072" y="1340768"/>
            <a:chExt cx="3923928" cy="1080120"/>
          </a:xfrm>
        </p:grpSpPr>
        <p:sp>
          <p:nvSpPr>
            <p:cNvPr id="31" name="圆角矩形 42"/>
            <p:cNvSpPr>
              <a:spLocks noChangeArrowheads="1"/>
            </p:cNvSpPr>
            <p:nvPr/>
          </p:nvSpPr>
          <p:spPr bwMode="auto">
            <a:xfrm>
              <a:off x="5220072" y="1340768"/>
              <a:ext cx="3923928" cy="28803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2" name="圆角矩形标注 43"/>
            <p:cNvSpPr>
              <a:spLocks noChangeArrowheads="1"/>
            </p:cNvSpPr>
            <p:nvPr/>
          </p:nvSpPr>
          <p:spPr bwMode="auto">
            <a:xfrm>
              <a:off x="5292080" y="1916832"/>
              <a:ext cx="2016224" cy="504056"/>
            </a:xfrm>
            <a:prstGeom prst="wedgeRoundRectCallout">
              <a:avLst>
                <a:gd name="adj1" fmla="val 22463"/>
                <a:gd name="adj2" fmla="val -10111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辅助选项卡</a:t>
              </a:r>
            </a:p>
          </p:txBody>
        </p:sp>
      </p:grpSp>
      <p:grpSp>
        <p:nvGrpSpPr>
          <p:cNvPr id="28" name="组合 47"/>
          <p:cNvGrpSpPr>
            <a:grpSpLocks/>
          </p:cNvGrpSpPr>
          <p:nvPr/>
        </p:nvGrpSpPr>
        <p:grpSpPr bwMode="auto">
          <a:xfrm>
            <a:off x="7467102" y="1043800"/>
            <a:ext cx="3323411" cy="474374"/>
            <a:chOff x="5652105" y="655027"/>
            <a:chExt cx="2915831" cy="613733"/>
          </a:xfrm>
        </p:grpSpPr>
        <p:sp>
          <p:nvSpPr>
            <p:cNvPr id="29" name="圆角矩形 44"/>
            <p:cNvSpPr>
              <a:spLocks noChangeArrowheads="1"/>
            </p:cNvSpPr>
            <p:nvPr/>
          </p:nvSpPr>
          <p:spPr bwMode="auto">
            <a:xfrm>
              <a:off x="7452320" y="980728"/>
              <a:ext cx="1115616" cy="28803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0" name="圆角矩形标注 45"/>
            <p:cNvSpPr>
              <a:spLocks noChangeArrowheads="1"/>
            </p:cNvSpPr>
            <p:nvPr/>
          </p:nvSpPr>
          <p:spPr bwMode="auto">
            <a:xfrm>
              <a:off x="5652105" y="655027"/>
              <a:ext cx="1728192" cy="504056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语言切换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数据词典查阅</a:t>
            </a:r>
            <a:endParaRPr sz="2800" b="1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618226" y="1194776"/>
            <a:ext cx="10972800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数据样例、数据词典及数据记录数</a:t>
            </a: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743" y="1705332"/>
            <a:ext cx="4762500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 cstate="print"/>
          <a:srcRect t="2" b="32199"/>
          <a:stretch>
            <a:fillRect/>
          </a:stretch>
        </p:blipFill>
        <p:spPr bwMode="auto">
          <a:xfrm>
            <a:off x="1120237" y="2553444"/>
            <a:ext cx="10767484" cy="374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数据词典与计算方法举例</a:t>
            </a:r>
            <a:endParaRPr sz="2800" b="1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04822" y="1289666"/>
            <a:ext cx="749060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标识与信息库中相关表（如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Lstkinfo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）的注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股数变动历史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SHRHIS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的注及股本结构图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行情与分配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(2011- ) QTTNDIST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的变量及计算公式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财务比率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FINRATIO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的计算公式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债券信息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BDINFO 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无风险收益 的计算公式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利率期限结构 的相关模型与算法</a:t>
            </a:r>
          </a:p>
          <a:p>
            <a:pPr marL="511175" marR="0" lvl="0" indent="-511175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…………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008" y="3347049"/>
            <a:ext cx="1931843" cy="238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三种查询方式</a:t>
            </a:r>
            <a:endParaRPr sz="2800" b="1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2802798" y="1431988"/>
            <a:ext cx="6091152" cy="1322354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02798" y="3114750"/>
            <a:ext cx="6091152" cy="1370985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802798" y="4899139"/>
            <a:ext cx="6091152" cy="1200893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1270485" y="1431219"/>
            <a:ext cx="2047451" cy="575269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1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查询字段</a:t>
            </a:r>
          </a:p>
        </p:txBody>
      </p:sp>
      <p:sp>
        <p:nvSpPr>
          <p:cNvPr id="18" name="五边形 17"/>
          <p:cNvSpPr/>
          <p:nvPr/>
        </p:nvSpPr>
        <p:spPr>
          <a:xfrm>
            <a:off x="1279112" y="3134887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2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代码选择</a:t>
            </a:r>
          </a:p>
        </p:txBody>
      </p:sp>
      <p:sp>
        <p:nvSpPr>
          <p:cNvPr id="19" name="五边形 18"/>
          <p:cNvSpPr/>
          <p:nvPr/>
        </p:nvSpPr>
        <p:spPr>
          <a:xfrm>
            <a:off x="1208209" y="4896229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3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概念板块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309" y="1570009"/>
            <a:ext cx="4175186" cy="9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555" y="3359452"/>
            <a:ext cx="521790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509" y="5062537"/>
            <a:ext cx="5228520" cy="8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24"/>
            <a:ext cx="345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430645" y="357260"/>
            <a:ext cx="2998336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900" b="1" spc="-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 训 </a:t>
            </a:r>
            <a:endParaRPr lang="en-US" altLang="zh-CN" sz="5900" b="1" spc="-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900" b="1" spc="-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容</a:t>
            </a:r>
          </a:p>
        </p:txBody>
      </p:sp>
      <p:sp>
        <p:nvSpPr>
          <p:cNvPr id="42" name="矩形 41"/>
          <p:cNvSpPr/>
          <p:nvPr/>
        </p:nvSpPr>
        <p:spPr>
          <a:xfrm>
            <a:off x="6108032" y="1354000"/>
            <a:ext cx="4560000" cy="4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zh-CN" altLang="en-US" sz="2100" b="1" dirty="0"/>
              <a:t>锐思数据库的特色及优势</a:t>
            </a:r>
          </a:p>
        </p:txBody>
      </p:sp>
      <p:sp>
        <p:nvSpPr>
          <p:cNvPr id="43" name="矩形 42"/>
          <p:cNvSpPr/>
          <p:nvPr/>
        </p:nvSpPr>
        <p:spPr>
          <a:xfrm>
            <a:off x="6147537" y="2309052"/>
            <a:ext cx="4560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锐思金融研究数据库的操作及应用</a:t>
            </a:r>
          </a:p>
        </p:txBody>
      </p:sp>
      <p:sp>
        <p:nvSpPr>
          <p:cNvPr id="44" name="矩形 43"/>
          <p:cNvSpPr/>
          <p:nvPr/>
        </p:nvSpPr>
        <p:spPr>
          <a:xfrm>
            <a:off x="6147537" y="3255490"/>
            <a:ext cx="4560000" cy="4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锐思非上市公司数据库的操作及应用</a:t>
            </a:r>
          </a:p>
        </p:txBody>
      </p:sp>
      <p:grpSp>
        <p:nvGrpSpPr>
          <p:cNvPr id="2" name="组合 45"/>
          <p:cNvGrpSpPr>
            <a:grpSpLocks noChangeAspect="1"/>
          </p:cNvGrpSpPr>
          <p:nvPr/>
        </p:nvGrpSpPr>
        <p:grpSpPr>
          <a:xfrm>
            <a:off x="4913488" y="1282351"/>
            <a:ext cx="680133" cy="560988"/>
            <a:chOff x="2971064" y="1795564"/>
            <a:chExt cx="612717" cy="505382"/>
          </a:xfrm>
        </p:grpSpPr>
        <p:sp>
          <p:nvSpPr>
            <p:cNvPr id="50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51"/>
          <p:cNvGrpSpPr>
            <a:grpSpLocks noChangeAspect="1"/>
          </p:cNvGrpSpPr>
          <p:nvPr/>
        </p:nvGrpSpPr>
        <p:grpSpPr>
          <a:xfrm>
            <a:off x="4952992" y="2261831"/>
            <a:ext cx="680133" cy="560988"/>
            <a:chOff x="2971064" y="1795564"/>
            <a:chExt cx="612717" cy="505382"/>
          </a:xfrm>
        </p:grpSpPr>
        <p:sp>
          <p:nvSpPr>
            <p:cNvPr id="53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54"/>
          <p:cNvGrpSpPr>
            <a:grpSpLocks noChangeAspect="1"/>
          </p:cNvGrpSpPr>
          <p:nvPr/>
        </p:nvGrpSpPr>
        <p:grpSpPr>
          <a:xfrm>
            <a:off x="4912692" y="3216892"/>
            <a:ext cx="680133" cy="560988"/>
            <a:chOff x="2971064" y="1795564"/>
            <a:chExt cx="612717" cy="505382"/>
          </a:xfrm>
        </p:grpSpPr>
        <p:sp>
          <p:nvSpPr>
            <p:cNvPr id="56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136034" y="4186750"/>
            <a:ext cx="4560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锐思公司的产品和服务</a:t>
            </a:r>
          </a:p>
        </p:txBody>
      </p:sp>
      <p:grpSp>
        <p:nvGrpSpPr>
          <p:cNvPr id="17" name="组合 51"/>
          <p:cNvGrpSpPr>
            <a:grpSpLocks noChangeAspect="1"/>
          </p:cNvGrpSpPr>
          <p:nvPr/>
        </p:nvGrpSpPr>
        <p:grpSpPr>
          <a:xfrm>
            <a:off x="4941488" y="4139529"/>
            <a:ext cx="680134" cy="560988"/>
            <a:chOff x="2971064" y="1795564"/>
            <a:chExt cx="612718" cy="505382"/>
          </a:xfrm>
        </p:grpSpPr>
        <p:sp>
          <p:nvSpPr>
            <p:cNvPr id="18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1E20241-2F9C-4CB8-89FB-C3D1EA06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38" y="94433"/>
            <a:ext cx="2161905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变量分类功能</a:t>
            </a:r>
            <a:endParaRPr sz="2800" b="1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18226" y="1194776"/>
            <a:ext cx="10972800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zh-CN" altLang="en-US" sz="2400" dirty="0">
                <a:latin typeface="+mn-ea"/>
              </a:rPr>
              <a:t>股票综合数据的变量分类</a:t>
            </a:r>
            <a:endParaRPr lang="en-US" altLang="zh-CN" sz="2400" dirty="0">
              <a:latin typeface="+mn-ea"/>
            </a:endParaRPr>
          </a:p>
          <a:p>
            <a:pPr lvl="1"/>
            <a:r>
              <a:rPr lang="zh-CN" altLang="en-US" dirty="0">
                <a:latin typeface="宋体" charset="-122"/>
                <a:ea typeface="宋体" charset="-122"/>
              </a:rPr>
              <a:t>变量分类及全选清除功能，方便精确选择所需变量</a:t>
            </a: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4" cstate="print"/>
          <a:srcRect b="21127"/>
          <a:stretch>
            <a:fillRect/>
          </a:stretch>
        </p:blipFill>
        <p:spPr bwMode="auto">
          <a:xfrm>
            <a:off x="1039802" y="2078068"/>
            <a:ext cx="8648700" cy="417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变量跟踪提示功能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en-US" sz="2400" dirty="0">
                <a:latin typeface="+mn-ea"/>
              </a:rPr>
              <a:t>选择变量鼠标跟踪提示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480" y="1875289"/>
            <a:ext cx="8475654" cy="374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选择记忆功能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indent="-511175" defTabSz="1363980"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en-US" sz="2400" dirty="0">
                <a:latin typeface="+mn-ea"/>
              </a:rPr>
              <a:t>默认压缩格式、列名</a:t>
            </a:r>
            <a:r>
              <a:rPr lang="en-US" altLang="zh-CN" sz="2400" dirty="0">
                <a:latin typeface="+mn-ea"/>
              </a:rPr>
              <a:t>/</a:t>
            </a:r>
            <a:r>
              <a:rPr lang="zh-CN" altLang="en-US" sz="2400" dirty="0">
                <a:latin typeface="+mn-ea"/>
              </a:rPr>
              <a:t>列标签选择记忆功能</a:t>
            </a:r>
          </a:p>
          <a:p>
            <a:pPr marL="511175" lvl="0" indent="-511175" defTabSz="1363980">
              <a:spcBef>
                <a:spcPts val="130"/>
              </a:spcBef>
              <a:buFont typeface="Wingdings" pitchFamily="2" charset="2"/>
              <a:buChar char="p"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62" y="1914169"/>
            <a:ext cx="10013048" cy="413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丰富的数据输出格式</a:t>
            </a:r>
          </a:p>
        </p:txBody>
      </p:sp>
      <p:graphicFrame>
        <p:nvGraphicFramePr>
          <p:cNvPr id="5" name="Group 178"/>
          <p:cNvGraphicFramePr>
            <a:graphicFrameLocks noGrp="1"/>
          </p:cNvGraphicFramePr>
          <p:nvPr/>
        </p:nvGraphicFramePr>
        <p:xfrm>
          <a:off x="914394" y="1108286"/>
          <a:ext cx="10678704" cy="5264150"/>
        </p:xfrm>
        <a:graphic>
          <a:graphicData uri="http://schemas.openxmlformats.org/drawingml/2006/table">
            <a:tbl>
              <a:tblPr/>
              <a:tblGrid>
                <a:gridCol w="4731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52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输出格式</a:t>
                      </a: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压缩格式</a:t>
                      </a: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下载最大行数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0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用户可选择所需的下载行数，当表的记录行数大于用户的下载权限数时，可以使用连续下载功能。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所有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版本首选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"Txt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数据集格式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。出错时，使用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"Excel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表格创建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数据集格式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SAS9.2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使用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"Excel2007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 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0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Excel2007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逗号分隔文本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(*.csv)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空格分隔文本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(*.txt)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键分隔文本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(*.txt)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18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字符型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Excel2007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(*.xlsx)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Html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(*.html)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Xml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(*.xml)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SPSS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文件（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.sav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dBase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文件（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.dbf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Stata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(*.dta)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Stata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(*.dta)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(*.mat)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((*.mat)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(*.mat)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数据连续下载功能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indent="-511175" defTabSz="1363980"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en-US" sz="2400" dirty="0">
                <a:latin typeface="+mn-ea"/>
              </a:rPr>
              <a:t>获取连续结果文件</a:t>
            </a:r>
          </a:p>
          <a:p>
            <a:pPr marL="511175" indent="-511175" defTabSz="1363980">
              <a:spcBef>
                <a:spcPts val="130"/>
              </a:spcBef>
              <a:buFont typeface="Wingdings" pitchFamily="2" charset="2"/>
              <a:buChar char="p"/>
            </a:pPr>
            <a:endParaRPr lang="zh-CN" altLang="en-US" sz="2400" dirty="0">
              <a:latin typeface="+mn-ea"/>
            </a:endParaRPr>
          </a:p>
          <a:p>
            <a:pPr marL="511175" lvl="0" indent="-511175" defTabSz="1363980">
              <a:spcBef>
                <a:spcPts val="130"/>
              </a:spcBef>
              <a:buFont typeface="Wingdings" pitchFamily="2" charset="2"/>
              <a:buChar char="p"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16" y="2170298"/>
            <a:ext cx="10816805" cy="199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839419" y="3473600"/>
            <a:ext cx="481697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81320" dir="2319588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如何找到您需要的数据？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375230" y="5358719"/>
            <a:ext cx="1471317" cy="748783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flat" cmpd="sng">
            <a:noFill/>
            <a:bevel/>
            <a:headEnd/>
            <a:tailEnd/>
          </a:ln>
          <a:extLst/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405405" y="1227360"/>
            <a:ext cx="3488596" cy="3959620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 w="3175" cap="flat" cmpd="sng">
            <a:noFill/>
            <a:bevel/>
            <a:headEnd/>
            <a:tailEnd/>
          </a:ln>
          <a:extLst/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292239" y="1227359"/>
            <a:ext cx="2386859" cy="143024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00B0F0"/>
          </a:solidFill>
          <a:ln w="3175" cap="flat" cmpd="sng">
            <a:noFill/>
            <a:bevel/>
            <a:headEnd/>
            <a:tailEnd/>
          </a:ln>
          <a:extLst/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550142" y="2037968"/>
            <a:ext cx="1343861" cy="2066367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noFill/>
            <a:bevel/>
            <a:headEnd/>
            <a:tailEnd/>
          </a:ln>
          <a:extLst/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88211" y="1444437"/>
            <a:ext cx="1474237" cy="2107584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noFill/>
            <a:bevel/>
            <a:headEnd/>
            <a:tailEnd/>
          </a:ln>
          <a:extLst/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436306" y="1912412"/>
            <a:ext cx="1185597" cy="771723"/>
            <a:chOff x="1596217" y="1507271"/>
            <a:chExt cx="1313710" cy="891694"/>
          </a:xfrm>
        </p:grpSpPr>
        <p:sp>
          <p:nvSpPr>
            <p:cNvPr id="14" name="TextBox 13"/>
            <p:cNvSpPr txBox="1"/>
            <p:nvPr/>
          </p:nvSpPr>
          <p:spPr>
            <a:xfrm>
              <a:off x="2052679" y="1507271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1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6217" y="2007780"/>
              <a:ext cx="131371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数据搜索</a:t>
              </a: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2862447" y="1291480"/>
            <a:ext cx="1207510" cy="715926"/>
            <a:chOff x="3176462" y="789808"/>
            <a:chExt cx="1337990" cy="827223"/>
          </a:xfrm>
        </p:grpSpPr>
        <p:sp>
          <p:nvSpPr>
            <p:cNvPr id="18" name="TextBox 17"/>
            <p:cNvSpPr txBox="1"/>
            <p:nvPr/>
          </p:nvSpPr>
          <p:spPr>
            <a:xfrm>
              <a:off x="3661635" y="789808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2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6462" y="1225846"/>
              <a:ext cx="133799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菜单查找</a:t>
              </a: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3680041" y="2376187"/>
            <a:ext cx="1213958" cy="901385"/>
            <a:chOff x="4082403" y="2043145"/>
            <a:chExt cx="1345135" cy="1041513"/>
          </a:xfrm>
        </p:grpSpPr>
        <p:sp>
          <p:nvSpPr>
            <p:cNvPr id="21" name="TextBox 20"/>
            <p:cNvSpPr txBox="1"/>
            <p:nvPr/>
          </p:nvSpPr>
          <p:spPr>
            <a:xfrm>
              <a:off x="4509277" y="2043145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3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2403" y="2693473"/>
              <a:ext cx="1345135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在线询问</a:t>
              </a: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2552988" y="3663531"/>
            <a:ext cx="1365770" cy="792185"/>
            <a:chOff x="2833564" y="3530610"/>
            <a:chExt cx="1513351" cy="915334"/>
          </a:xfrm>
        </p:grpSpPr>
        <p:sp>
          <p:nvSpPr>
            <p:cNvPr id="24" name="TextBox 23"/>
            <p:cNvSpPr txBox="1"/>
            <p:nvPr/>
          </p:nvSpPr>
          <p:spPr>
            <a:xfrm>
              <a:off x="3465925" y="3530610"/>
              <a:ext cx="344943" cy="39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4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3564" y="4054760"/>
              <a:ext cx="1513351" cy="39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邮件咨询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69335" y="5380435"/>
            <a:ext cx="1255545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8F8F8"/>
                </a:solidFill>
                <a:latin typeface="+mn-ea"/>
              </a:rPr>
              <a:t>数据定制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4146" y="1635053"/>
            <a:ext cx="427199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数据搜索：</a:t>
            </a:r>
            <a:r>
              <a:rPr lang="zh-CN" altLang="en-US" dirty="0">
                <a:latin typeface="+mn-ea"/>
              </a:rPr>
              <a:t>通过搜索数据栏进行数据搜索</a:t>
            </a:r>
            <a:endParaRPr lang="en-US" altLang="zh-CN" dirty="0">
              <a:latin typeface="+mn-ea"/>
            </a:endParaRPr>
          </a:p>
        </p:txBody>
      </p:sp>
      <p:grpSp>
        <p:nvGrpSpPr>
          <p:cNvPr id="8" name="组合 27"/>
          <p:cNvGrpSpPr/>
          <p:nvPr/>
        </p:nvGrpSpPr>
        <p:grpSpPr>
          <a:xfrm>
            <a:off x="5644955" y="1427271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椭圆 28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itchFamily="3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1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3" name="组合 30"/>
          <p:cNvGrpSpPr/>
          <p:nvPr/>
        </p:nvGrpSpPr>
        <p:grpSpPr>
          <a:xfrm>
            <a:off x="5644955" y="2375159"/>
            <a:ext cx="787036" cy="754747"/>
            <a:chOff x="6409426" y="2394908"/>
            <a:chExt cx="962086" cy="962084"/>
          </a:xfrm>
          <a:solidFill>
            <a:srgbClr val="00B0F0"/>
          </a:solidFill>
        </p:grpSpPr>
        <p:sp>
          <p:nvSpPr>
            <p:cNvPr id="32" name="椭圆 31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2294" y="252328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5644955" y="3361394"/>
            <a:ext cx="787036" cy="754747"/>
            <a:chOff x="6409426" y="3568104"/>
            <a:chExt cx="962086" cy="962084"/>
          </a:xfrm>
          <a:solidFill>
            <a:srgbClr val="0070C0"/>
          </a:solidFill>
        </p:grpSpPr>
        <p:sp>
          <p:nvSpPr>
            <p:cNvPr id="35" name="椭圆 34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0894" y="371024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itchFamily="3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3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7" name="组合 36"/>
          <p:cNvGrpSpPr/>
          <p:nvPr/>
        </p:nvGrpSpPr>
        <p:grpSpPr>
          <a:xfrm>
            <a:off x="5644955" y="4348898"/>
            <a:ext cx="787036" cy="754747"/>
            <a:chOff x="6409426" y="4869160"/>
            <a:chExt cx="962086" cy="962084"/>
          </a:xfrm>
          <a:solidFill>
            <a:srgbClr val="0070C0">
              <a:alpha val="69804"/>
            </a:srgbClr>
          </a:solidFill>
        </p:grpSpPr>
        <p:sp>
          <p:nvSpPr>
            <p:cNvPr id="38" name="椭圆 37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0669" y="5005504"/>
              <a:ext cx="546386" cy="717445"/>
            </a:xfrm>
            <a:prstGeom prst="rect">
              <a:avLst/>
            </a:prstGeom>
            <a:no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</p:grpSp>
      <p:grpSp>
        <p:nvGrpSpPr>
          <p:cNvPr id="20" name="组合 44"/>
          <p:cNvGrpSpPr/>
          <p:nvPr/>
        </p:nvGrpSpPr>
        <p:grpSpPr>
          <a:xfrm>
            <a:off x="5676580" y="5314936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椭圆 45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itchFamily="3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5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39650" y="567923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8F8F8"/>
                </a:solidFill>
                <a:latin typeface="+mn-ea"/>
              </a:rPr>
              <a:t>5</a:t>
            </a:r>
            <a:endParaRPr lang="zh-CN" altLang="en-US" sz="1600" b="1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1271" y="2598335"/>
            <a:ext cx="518928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菜单查找：</a:t>
            </a:r>
            <a:r>
              <a:rPr lang="zh-CN" altLang="en-US" dirty="0">
                <a:latin typeface="+mn-ea"/>
              </a:rPr>
              <a:t>直接从左边的数据内容菜单查找</a:t>
            </a:r>
            <a:endParaRPr lang="en-US" altLang="zh-CN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523" y="3581747"/>
            <a:ext cx="49995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在线询问：</a:t>
            </a:r>
            <a:r>
              <a:rPr lang="zh-CN" altLang="en-US" dirty="0">
                <a:latin typeface="+mn-ea"/>
              </a:rPr>
              <a:t>在线点击</a:t>
            </a:r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咨询与反馈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栏目询问</a:t>
            </a:r>
            <a:endParaRPr lang="en-US" altLang="zh-CN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5776" y="4547905"/>
            <a:ext cx="501675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邮件咨询：</a:t>
            </a:r>
            <a:r>
              <a:rPr lang="zh-CN" altLang="en-US" dirty="0">
                <a:latin typeface="+mn-ea"/>
              </a:rPr>
              <a:t>发邮件至 </a:t>
            </a:r>
            <a:r>
              <a:rPr lang="en-US" altLang="zh-CN" dirty="0">
                <a:latin typeface="+mn-ea"/>
                <a:hlinkClick r:id="rId4"/>
              </a:rPr>
              <a:t>resset@resset.cn</a:t>
            </a:r>
            <a:r>
              <a:rPr lang="en-US" altLang="zh-CN" dirty="0">
                <a:latin typeface="+mn-ea"/>
              </a:rPr>
              <a:t>  </a:t>
            </a:r>
            <a:r>
              <a:rPr lang="zh-CN" altLang="en-US" dirty="0">
                <a:latin typeface="+mn-ea"/>
              </a:rPr>
              <a:t>咨询</a:t>
            </a:r>
            <a:endParaRPr lang="en-US" altLang="zh-CN" dirty="0"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776" y="5539946"/>
            <a:ext cx="513752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数据定制：</a:t>
            </a:r>
            <a:r>
              <a:rPr lang="zh-CN" altLang="en-US" dirty="0">
                <a:latin typeface="+mn-ea"/>
              </a:rPr>
              <a:t>联系</a:t>
            </a:r>
            <a:r>
              <a:rPr lang="en-US" altLang="zh-CN" dirty="0">
                <a:latin typeface="+mn-ea"/>
              </a:rPr>
              <a:t>RESSET</a:t>
            </a:r>
            <a:r>
              <a:rPr lang="zh-CN" altLang="en-US" dirty="0">
                <a:latin typeface="+mn-ea"/>
              </a:rPr>
              <a:t>公司进行数据定制</a:t>
            </a:r>
            <a:endParaRPr lang="en-US" altLang="zh-CN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阅读数据词典与计算方式</a:t>
            </a:r>
          </a:p>
        </p:txBody>
      </p:sp>
      <p:sp>
        <p:nvSpPr>
          <p:cNvPr id="42" name="内容占位符 2"/>
          <p:cNvSpPr txBox="1">
            <a:spLocks/>
          </p:cNvSpPr>
          <p:nvPr/>
        </p:nvSpPr>
        <p:spPr>
          <a:xfrm>
            <a:off x="1049554" y="1427683"/>
            <a:ext cx="7490604" cy="27647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lvl="0" indent="-511175" defTabSz="1363980">
              <a:lnSpc>
                <a:spcPct val="150000"/>
              </a:lnSpc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en-US" sz="2400" dirty="0">
                <a:latin typeface="+mn-ea"/>
              </a:rPr>
              <a:t>每一大库中都包含标识子库</a:t>
            </a:r>
            <a:endParaRPr lang="en-US" altLang="zh-CN" sz="2400" dirty="0">
              <a:latin typeface="+mn-ea"/>
            </a:endParaRPr>
          </a:p>
          <a:p>
            <a:pPr lvl="1"/>
            <a:endParaRPr lang="en-US" altLang="zh-CN" dirty="0">
              <a:latin typeface="+mn-ea"/>
            </a:endParaRP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股票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公司与证券信息</a:t>
            </a: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债券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债券标识与信息</a:t>
            </a: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基金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基金标识与信息</a:t>
            </a:r>
            <a:endParaRPr lang="en-US" altLang="zh-CN" dirty="0">
              <a:latin typeface="+mn-ea"/>
            </a:endParaRP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理财产品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理财产品标识与信息</a:t>
            </a: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endParaRPr lang="zh-CN" altLang="en-US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32725" y="2258529"/>
            <a:ext cx="532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RESSET</a:t>
            </a:r>
            <a:r>
              <a:rPr lang="zh-CN" altLang="en-US" dirty="0">
                <a:latin typeface="+mn-ea"/>
              </a:rPr>
              <a:t>外汇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主要货币信息</a:t>
            </a: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黄金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黄金交易品种</a:t>
            </a:r>
            <a:endParaRPr lang="en-US" altLang="zh-CN" dirty="0">
              <a:latin typeface="+mn-ea"/>
            </a:endParaRP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港股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港股股票与公司信息</a:t>
            </a:r>
            <a:endParaRPr lang="en-US" altLang="zh-CN" dirty="0">
              <a:latin typeface="+mn-ea"/>
            </a:endParaRPr>
          </a:p>
          <a:p>
            <a:pPr marL="449263" lvl="1" indent="85725">
              <a:lnSpc>
                <a:spcPct val="150000"/>
              </a:lnSpc>
              <a:buSzPct val="73000"/>
              <a:buFont typeface="Wingdings" pitchFamily="2" charset="2"/>
              <a:buChar char="n"/>
              <a:tabLst>
                <a:tab pos="715963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期货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期货合约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96035" y="4822956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请同学们阅读上述表的数据词典与计算方式。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175036" y="4825262"/>
            <a:ext cx="443057" cy="442728"/>
            <a:chOff x="3732213" y="1809750"/>
            <a:chExt cx="377825" cy="503237"/>
          </a:xfrm>
          <a:solidFill>
            <a:srgbClr val="0070C0"/>
          </a:solidFill>
        </p:grpSpPr>
        <p:sp>
          <p:nvSpPr>
            <p:cNvPr id="54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8"/>
            <p:cNvSpPr>
              <a:spLocks/>
            </p:cNvSpPr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9"/>
            <p:cNvSpPr>
              <a:spLocks/>
            </p:cNvSpPr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0"/>
            <p:cNvSpPr>
              <a:spLocks/>
            </p:cNvSpPr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1"/>
            <p:cNvSpPr>
              <a:spLocks/>
            </p:cNvSpPr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2"/>
            <p:cNvSpPr>
              <a:spLocks/>
            </p:cNvSpPr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3"/>
            <p:cNvSpPr>
              <a:spLocks/>
            </p:cNvSpPr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446 -3.33333E-6 L -2.0294E-7 -3.33333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“最新股票信息”查询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049553" y="1427683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indent="-511175" defTabSz="1363980">
              <a:lnSpc>
                <a:spcPct val="150000"/>
              </a:lnSpc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en-US" sz="2400" dirty="0">
                <a:latin typeface="+mn-ea"/>
              </a:rPr>
              <a:t>查询路径： “</a:t>
            </a:r>
            <a:r>
              <a:rPr lang="en-US" altLang="zh-CN" sz="2400" dirty="0">
                <a:latin typeface="+mn-ea"/>
              </a:rPr>
              <a:t>RESSET</a:t>
            </a:r>
            <a:r>
              <a:rPr lang="zh-CN" altLang="en-US" sz="2400" dirty="0">
                <a:latin typeface="+mn-ea"/>
              </a:rPr>
              <a:t>股票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公司与证券信息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最新股票信息”</a:t>
            </a:r>
          </a:p>
          <a:p>
            <a:pPr lvl="1"/>
            <a:endParaRPr lang="en-US" altLang="zh-CN" sz="2000" dirty="0">
              <a:latin typeface="+mn-ea"/>
            </a:endParaRPr>
          </a:p>
          <a:p>
            <a:pPr lvl="1"/>
            <a:r>
              <a:rPr lang="zh-CN" altLang="en-US" sz="2000" dirty="0">
                <a:latin typeface="+mn-ea"/>
              </a:rPr>
              <a:t>第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步　选择“日期范围”，如图：</a:t>
            </a:r>
          </a:p>
          <a:p>
            <a:pPr lvl="1"/>
            <a:endParaRPr lang="en-US" altLang="zh-CN" dirty="0">
              <a:latin typeface="+mn-ea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141" y="2898296"/>
            <a:ext cx="35941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471707" y="2904724"/>
            <a:ext cx="5846153" cy="165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01688" lvl="1" indent="-344488" eaLnBrk="1" hangingPunct="1">
              <a:buSzPct val="70000"/>
              <a:buFont typeface="Wingdings" pitchFamily="2" charset="2"/>
              <a:buChar char="n"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选择一日期对象，输入或点选起止日期查询，值为空时代表无时间限制</a:t>
            </a:r>
          </a:p>
          <a:p>
            <a:pPr marL="801688" lvl="1" indent="-344488">
              <a:spcBef>
                <a:spcPts val="1200"/>
              </a:spcBef>
              <a:buSzPct val="70000"/>
              <a:buFont typeface="Wingdings" pitchFamily="2" charset="2"/>
              <a:buChar char="n"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点击“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数据样例”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“数据词典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</a:rPr>
              <a:t>|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计算方法”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查看相关信息</a:t>
            </a: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049553" y="132417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zh-CN" altLang="en-US" sz="2000" dirty="0">
                <a:latin typeface="+mn-ea"/>
              </a:rPr>
              <a:t>第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步  选择“查询字段</a:t>
            </a:r>
            <a:r>
              <a:rPr lang="en-US" altLang="zh-CN" sz="2000" dirty="0">
                <a:latin typeface="+mn-ea"/>
              </a:rPr>
              <a:t>|</a:t>
            </a:r>
            <a:r>
              <a:rPr lang="zh-CN" altLang="en-US" sz="2000" dirty="0">
                <a:latin typeface="+mn-ea"/>
              </a:rPr>
              <a:t>代码选择</a:t>
            </a:r>
            <a:r>
              <a:rPr lang="en-US" altLang="zh-CN" sz="2000" dirty="0">
                <a:latin typeface="+mn-ea"/>
              </a:rPr>
              <a:t>|</a:t>
            </a:r>
            <a:r>
              <a:rPr lang="zh-CN" altLang="en-US" sz="2000" dirty="0">
                <a:latin typeface="+mn-ea"/>
              </a:rPr>
              <a:t>概念板块”（三种方式选一）</a:t>
            </a:r>
          </a:p>
          <a:p>
            <a:pPr lvl="1"/>
            <a:endParaRPr lang="en-US" altLang="zh-CN" sz="2000" dirty="0"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accent1"/>
                </a:solidFill>
                <a:latin typeface="+mn-ea"/>
              </a:rPr>
              <a:t>方式①：选择“查询字段”，即从下拉菜单中，选择要查询的字段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例如“股票代码”，如下图</a:t>
            </a:r>
          </a:p>
          <a:p>
            <a:pPr lvl="1"/>
            <a:endParaRPr lang="en-US" altLang="zh-CN" dirty="0"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029" y="2613384"/>
            <a:ext cx="3302000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915" y="4633523"/>
            <a:ext cx="50673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17524" y="1271513"/>
            <a:ext cx="98587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手工输入多个股票代码“</a:t>
            </a:r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000001 000002 600036 600050”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，多个股票代码之间用空格分开，如图所示</a:t>
            </a: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查询股票数量较多，手工输入不方便时，可上传一个包括多个股票代码的文本文件，每行一个股票代码，如图所示</a:t>
            </a: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dirty="0">
              <a:ea typeface="宋体" charset="-122"/>
            </a:endParaRPr>
          </a:p>
          <a:p>
            <a:pPr eaLnBrk="1" hangingPunct="1"/>
            <a:endParaRPr lang="zh-CN" altLang="en-US" sz="1600" b="1" dirty="0">
              <a:ea typeface="宋体" charset="-122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点击“浏览”按钮，添加要导入的文本文件即可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4833" y="1713074"/>
            <a:ext cx="5103283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3461" y="4318462"/>
            <a:ext cx="4646083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6678300" y="4296757"/>
            <a:ext cx="2202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Example.txt 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的内容：</a:t>
            </a:r>
            <a:endParaRPr lang="en-US" altLang="zh-CN" sz="1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6" cstate="print"/>
          <a:srcRect l="9810" t="21463"/>
          <a:stretch>
            <a:fillRect/>
          </a:stretch>
        </p:blipFill>
        <p:spPr bwMode="auto">
          <a:xfrm>
            <a:off x="6796228" y="4679980"/>
            <a:ext cx="1443567" cy="176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483" y="2796385"/>
            <a:ext cx="5465593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锐思数据库的特色和优势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899F152D-AE7C-48C0-9911-2324A912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48" y="70235"/>
            <a:ext cx="2161905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0713"/>
      </p:ext>
    </p:extLst>
  </p:cSld>
  <p:clrMapOvr>
    <a:masterClrMapping/>
  </p:clrMapOvr>
  <p:transition advTm="10000">
    <p:pull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049553" y="1160277"/>
            <a:ext cx="10768636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方式①：选择“查询字段”，从下拉菜单中，选择“最新股票名称”，手工输入股票名称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支持模糊查询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)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。</a:t>
            </a:r>
            <a:endParaRPr lang="en-US" altLang="zh-CN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              例如，手工输入单个股票名称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天马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”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，如图所示</a:t>
            </a:r>
          </a:p>
          <a:p>
            <a:pPr lvl="1">
              <a:lnSpc>
                <a:spcPct val="150000"/>
              </a:lnSpc>
            </a:pP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835" y="2153488"/>
            <a:ext cx="4902200" cy="133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457859" y="3804570"/>
            <a:ext cx="748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dirty="0">
                <a:solidFill>
                  <a:schemeClr val="accent1"/>
                </a:solidFill>
                <a:latin typeface="+mn-ea"/>
              </a:rPr>
              <a:t> 或者，手工输入多个股票名称“天马 万科 深发展”，如图所示</a:t>
            </a:r>
            <a:endParaRPr lang="en-US" altLang="zh-CN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3241" y="4249015"/>
            <a:ext cx="5039783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076097" y="1306925"/>
            <a:ext cx="7274937" cy="608137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小技巧：利用方式①“查询字段” 完成用户任意常用证券组合的下载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ounded Rectangle 22"/>
          <p:cNvSpPr/>
          <p:nvPr/>
        </p:nvSpPr>
        <p:spPr>
          <a:xfrm>
            <a:off x="1338901" y="1286325"/>
            <a:ext cx="652843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477768" y="1408011"/>
            <a:ext cx="375107" cy="37031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569337" y="2380894"/>
            <a:ext cx="10308566" cy="2820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450975" marR="0" lvl="1" indent="-342900" algn="l" defTabSz="136398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通过代码选择对话框选出需要查询的代码，用鼠标选中股票代码的输入框，按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Ctrl+A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全选输入框中的股票代码，之后按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Ctrl+C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进行复制，再将复制后的股票代码粘贴保存至本地的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文本文件中，以后使用只需要打开相应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文件，拷贝粘贴即可。</a:t>
            </a:r>
            <a:endParaRPr lang="en-US" altLang="zh-CN" sz="1600" dirty="0">
              <a:latin typeface="+mj-ea"/>
              <a:ea typeface="+mj-ea"/>
            </a:endParaRPr>
          </a:p>
          <a:p>
            <a:pPr marL="1450975" marR="0" lvl="1" indent="-342900" algn="l" defTabSz="136398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按照步骤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中的操作将股票代码保存到本地的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TXT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文件中后，将文件中代码之间的空格替换为回车（即保证每行一个代码），之后进行保存，以后使用则可通过“查询字段”的方式，将相应的文本文件导入进行查询。</a:t>
            </a: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2-</a:t>
            </a:r>
            <a:r>
              <a:rPr lang="zh-CN" altLang="en-US" sz="2800" b="1" dirty="0"/>
              <a:t>代码选择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04514" y="92736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第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en-US" sz="1400" dirty="0">
                <a:latin typeface="+mn-ea"/>
              </a:rPr>
              <a:t>步  选择“查询字段</a:t>
            </a:r>
            <a:r>
              <a:rPr lang="en-US" altLang="zh-CN" sz="1400" dirty="0">
                <a:latin typeface="+mn-ea"/>
              </a:rPr>
              <a:t>|</a:t>
            </a:r>
            <a:r>
              <a:rPr lang="zh-CN" altLang="en-US" sz="1400" dirty="0">
                <a:latin typeface="+mn-ea"/>
              </a:rPr>
              <a:t>代码选择</a:t>
            </a:r>
            <a:r>
              <a:rPr lang="en-US" altLang="zh-CN" sz="1400" dirty="0">
                <a:latin typeface="+mn-ea"/>
              </a:rPr>
              <a:t>|</a:t>
            </a:r>
            <a:r>
              <a:rPr lang="zh-CN" altLang="en-US" sz="1400" dirty="0">
                <a:latin typeface="+mn-ea"/>
              </a:rPr>
              <a:t>概念板块”（三种方式选一）</a:t>
            </a: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+mn-ea"/>
              </a:rPr>
              <a:t>方式② ：选择“代码选择”，可根据股票的所属地区、交易所标识、股票类型、当前状态、所属行业等信息选择进行组合查询，也可直接输入股票代码或名称，如下图</a:t>
            </a:r>
          </a:p>
          <a:p>
            <a:pPr lvl="1">
              <a:lnSpc>
                <a:spcPct val="150000"/>
              </a:lnSpc>
            </a:pPr>
            <a:endParaRPr lang="en-US" altLang="zh-CN" sz="1400" dirty="0">
              <a:latin typeface="+mn-ea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898" y="2006872"/>
            <a:ext cx="6020159" cy="71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1819" y="2873107"/>
            <a:ext cx="6219646" cy="371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圆角矩形标注 24"/>
          <p:cNvSpPr>
            <a:spLocks noChangeArrowheads="1"/>
          </p:cNvSpPr>
          <p:nvPr/>
        </p:nvSpPr>
        <p:spPr bwMode="auto">
          <a:xfrm>
            <a:off x="7953195" y="5639788"/>
            <a:ext cx="3019605" cy="863600"/>
          </a:xfrm>
          <a:prstGeom prst="wedgeRoundRectCallout">
            <a:avLst>
              <a:gd name="adj1" fmla="val -218168"/>
              <a:gd name="adj2" fmla="val 30955"/>
              <a:gd name="adj3" fmla="val 16667"/>
            </a:avLst>
          </a:prstGeom>
          <a:solidFill>
            <a:srgbClr val="A0DCFA">
              <a:alpha val="58823"/>
            </a:srgbClr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b="1" dirty="0">
                <a:solidFill>
                  <a:srgbClr val="FF3300"/>
                </a:solidFill>
                <a:latin typeface="+mn-ea"/>
              </a:rPr>
              <a:t>常用行业分类标准</a:t>
            </a: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3-</a:t>
            </a:r>
            <a:r>
              <a:rPr lang="zh-CN" altLang="en-US" sz="2800" b="1" dirty="0"/>
              <a:t>概念板块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04514" y="92736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第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步  选择“查询字段</a:t>
            </a:r>
            <a:r>
              <a:rPr lang="en-US" altLang="zh-CN" sz="1600" dirty="0">
                <a:latin typeface="+mn-ea"/>
              </a:rPr>
              <a:t>|</a:t>
            </a:r>
            <a:r>
              <a:rPr lang="zh-CN" altLang="en-US" sz="1600" dirty="0">
                <a:latin typeface="+mn-ea"/>
              </a:rPr>
              <a:t>代码选择</a:t>
            </a:r>
            <a:r>
              <a:rPr lang="en-US" altLang="zh-CN" sz="1600" dirty="0">
                <a:latin typeface="+mn-ea"/>
              </a:rPr>
              <a:t>|</a:t>
            </a:r>
            <a:r>
              <a:rPr lang="zh-CN" altLang="en-US" sz="1600" dirty="0">
                <a:latin typeface="+mn-ea"/>
              </a:rPr>
              <a:t>概念板块”（三种方式选一）</a:t>
            </a: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方式③ ：选择“概念板块”，如下图</a:t>
            </a:r>
          </a:p>
          <a:p>
            <a:pPr lvl="1">
              <a:lnSpc>
                <a:spcPct val="150000"/>
              </a:lnSpc>
            </a:pPr>
            <a:endParaRPr lang="en-US" altLang="zh-CN" sz="1600" dirty="0">
              <a:latin typeface="+mn-ea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7315" y="1792921"/>
            <a:ext cx="7112000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167611" y="2787138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点击</a:t>
            </a:r>
            <a:r>
              <a:rPr lang="en-US" altLang="en-US" sz="1600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概念板块列表</a:t>
            </a:r>
            <a:r>
              <a:rPr lang="en-US" altLang="en-US" sz="1600" dirty="0">
                <a:solidFill>
                  <a:schemeClr val="accent1"/>
                </a:solidFill>
                <a:latin typeface="+mn-ea"/>
              </a:rPr>
              <a:t>”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按钮，如下图</a:t>
            </a:r>
            <a:endParaRPr lang="en-US" altLang="zh-CN" sz="1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7404" y="3147842"/>
            <a:ext cx="4900083" cy="352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附加查询条件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16654" y="1237909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步  附加查询条件（注：第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步用“代码选择”或“概念板块”方式时省略此步）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选择“交易所标识”，如下图</a:t>
            </a: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477" y="2442174"/>
            <a:ext cx="4748689" cy="2518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612345" y="2674190"/>
            <a:ext cx="3105980" cy="33836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zh-CN" altLang="en-US">
              <a:latin typeface="Arial" charset="0"/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输出字段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16654" y="116890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步　选择输出字段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 b="21835"/>
          <a:stretch>
            <a:fillRect/>
          </a:stretch>
        </p:blipFill>
        <p:spPr bwMode="auto">
          <a:xfrm>
            <a:off x="1314569" y="1807744"/>
            <a:ext cx="7975600" cy="443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输出设置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16654" y="1108519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步　输出设置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21" y="1768247"/>
            <a:ext cx="11465983" cy="431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82128" y="1072443"/>
            <a:ext cx="10972800" cy="4752975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400" dirty="0">
                <a:latin typeface="+mn-ea"/>
              </a:rPr>
              <a:t>① 选择输出格式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“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Txt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创建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SAS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数据集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(*.sas7bda)”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，点击“提交”按钮，如图所示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108075" marR="0" lvl="1" indent="-8413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CN" altLang="en-US" sz="1400" dirty="0">
                <a:latin typeface="+mn-ea"/>
              </a:rPr>
              <a:t>点击“下载到本地”下载数据，然后点击 “创建</a:t>
            </a:r>
            <a:r>
              <a:rPr lang="en-US" altLang="zh-CN" sz="1400" dirty="0">
                <a:latin typeface="+mn-ea"/>
              </a:rPr>
              <a:t>SAS</a:t>
            </a:r>
            <a:r>
              <a:rPr lang="zh-CN" altLang="en-US" sz="1400" dirty="0">
                <a:latin typeface="+mn-ea"/>
              </a:rPr>
              <a:t>数据集程序”下载程序</a:t>
            </a:r>
          </a:p>
          <a:p>
            <a:pPr marL="1108075" marR="0" lvl="1" indent="-8413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108075" marR="0" lvl="1" indent="-8413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注：使用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RESSET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给出的导入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SAS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数据集程序前，请按要求创建下载数据存贮目录与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SAS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逻辑库</a:t>
            </a:r>
          </a:p>
          <a:p>
            <a:pPr marL="1108075" marR="0" lvl="2" indent="-8413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       1.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创建下载数据存贮目录：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D:\Res_sas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801688" lvl="2" indent="-534988" defTabSz="1363980">
              <a:spcBef>
                <a:spcPts val="130"/>
              </a:spcBef>
              <a:tabLst>
                <a:tab pos="801688" algn="l"/>
              </a:tabLst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       2.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创建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SAS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逻辑库</a:t>
            </a:r>
            <a:r>
              <a:rPr kumimoji="0" lang="en-US" altLang="zh-CN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Res_sas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，创建方法如下图。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801688" lvl="2" indent="-534988" defTabSz="1363980">
              <a:spcBef>
                <a:spcPts val="130"/>
              </a:spcBef>
              <a:tabLst>
                <a:tab pos="801688" algn="l"/>
              </a:tabLst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         </a:t>
            </a:r>
            <a:r>
              <a:rPr lang="zh-CN" altLang="en-US" sz="1400" dirty="0">
                <a:latin typeface="+mn-ea"/>
              </a:rPr>
              <a:t>进入当前逻辑库页面，右键→新建，名称框中填</a:t>
            </a:r>
            <a:r>
              <a:rPr lang="en-US" altLang="zh-CN" sz="1400" dirty="0" err="1">
                <a:latin typeface="+mn-ea"/>
              </a:rPr>
              <a:t>Res_sas</a:t>
            </a:r>
            <a:r>
              <a:rPr lang="zh-CN" altLang="en-US" sz="1400" dirty="0">
                <a:latin typeface="+mn-ea"/>
              </a:rPr>
              <a:t>，引擎选默认，选启动时启用。</a:t>
            </a:r>
            <a:endParaRPr lang="en-US" altLang="zh-CN" sz="1400" dirty="0">
              <a:latin typeface="+mn-ea"/>
            </a:endParaRPr>
          </a:p>
          <a:p>
            <a:pPr marL="801688" lvl="2" indent="-534988" defTabSz="1363980">
              <a:spcBef>
                <a:spcPts val="130"/>
              </a:spcBef>
              <a:tabLst>
                <a:tab pos="801688" algn="l"/>
              </a:tabLst>
            </a:pPr>
            <a:r>
              <a:rPr lang="en-US" altLang="zh-CN" sz="1400" dirty="0">
                <a:latin typeface="+mn-ea"/>
              </a:rPr>
              <a:t>          </a:t>
            </a:r>
            <a:r>
              <a:rPr lang="zh-CN" altLang="en-US" sz="1400" dirty="0">
                <a:latin typeface="+mn-ea"/>
              </a:rPr>
              <a:t>路径选</a:t>
            </a:r>
            <a:r>
              <a:rPr lang="en-US" altLang="zh-CN" sz="1400" dirty="0">
                <a:latin typeface="+mn-ea"/>
              </a:rPr>
              <a:t>D:\Res_sas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457" y="1430624"/>
            <a:ext cx="6025588" cy="967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260" y="4081539"/>
            <a:ext cx="5029200" cy="265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6978769" y="4063572"/>
            <a:ext cx="40889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/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如果下载的是压缩文件，需要解压，并修改导入程序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infile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语句中的相关文件名和路径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180975" lvl="1" indent="-180975"/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  <a:p>
            <a:pPr marL="180975" lvl="1" indent="-180975"/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使用英文版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SAS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系统的用户，请选择“创建英文版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SAS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数据集程序”</a:t>
            </a: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196176" y="1046566"/>
            <a:ext cx="8508521" cy="618334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在 </a:t>
            </a:r>
            <a:r>
              <a:rPr lang="en-US" altLang="zh-CN" sz="1600" dirty="0">
                <a:latin typeface="+mn-ea"/>
              </a:rPr>
              <a:t>SAS</a:t>
            </a:r>
            <a:r>
              <a:rPr lang="zh-CN" altLang="en-US" sz="1600" dirty="0">
                <a:latin typeface="+mn-ea"/>
              </a:rPr>
              <a:t>编辑器中输入“创建</a:t>
            </a:r>
            <a:r>
              <a:rPr lang="en-US" altLang="zh-CN" sz="1600" dirty="0">
                <a:latin typeface="+mn-ea"/>
              </a:rPr>
              <a:t>SAS</a:t>
            </a:r>
            <a:r>
              <a:rPr lang="zh-CN" altLang="en-US" sz="1600" dirty="0">
                <a:latin typeface="+mn-ea"/>
              </a:rPr>
              <a:t>数据集程序” 所提供的程序，按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F3</a:t>
            </a:r>
            <a:r>
              <a:rPr lang="zh-CN" altLang="en-US" sz="1600" dirty="0">
                <a:latin typeface="+mn-ea"/>
              </a:rPr>
              <a:t>运行，如下图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9154" y="1530110"/>
            <a:ext cx="8250767" cy="4465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196176" y="1046566"/>
            <a:ext cx="8508521" cy="618334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得到</a:t>
            </a:r>
            <a:r>
              <a:rPr lang="en-US" altLang="zh-CN" sz="1600" dirty="0">
                <a:latin typeface="+mn-ea"/>
              </a:rPr>
              <a:t>SAS</a:t>
            </a:r>
            <a:r>
              <a:rPr lang="zh-CN" altLang="en-US" sz="1600" dirty="0">
                <a:latin typeface="+mn-ea"/>
              </a:rPr>
              <a:t>数据集，如下图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439" y="1480420"/>
            <a:ext cx="8400531" cy="4788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整体介绍</a:t>
            </a:r>
            <a:endParaRPr lang="zh-CN" altLang="en-US" sz="28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754563" y="1761237"/>
            <a:ext cx="5335692" cy="3023918"/>
          </a:xfrm>
          <a:prstGeom prst="rect">
            <a:avLst/>
          </a:prstGeom>
        </p:spPr>
        <p:txBody>
          <a:bodyPr/>
          <a:lstStyle/>
          <a:p>
            <a:pPr marL="383540" lvl="0" indent="-383540" defTabSz="1022985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以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实证研究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为导向的数据服务平台，包含金融研究类、高频类、经济类和特色类四大系列产品。</a:t>
            </a:r>
            <a:endParaRPr lang="en-US" altLang="zh-CN" sz="1600" b="1" dirty="0">
              <a:solidFill>
                <a:srgbClr val="0070C0"/>
              </a:solidFill>
              <a:latin typeface="+mn-ea"/>
            </a:endParaRPr>
          </a:p>
          <a:p>
            <a:pPr marL="383540" marR="0" lvl="0" indent="-383540" algn="l" defTabSz="1022985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借鉴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CRSP,Compustat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等国际知名数据库的设计标准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83540" marR="0" lvl="0" indent="-383540" algn="l" defTabSz="1022985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高校用户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300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所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，财经类院校覆盖率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90%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，个人注册用户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50000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 marL="383540" lvl="0" indent="-383540" defTabSz="1022985">
              <a:lnSpc>
                <a:spcPct val="200000"/>
              </a:lnSpc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每年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8000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余篇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的期刊、论文引用量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27044" y="5477572"/>
            <a:ext cx="241251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http://www.resset.com/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1682" y="1919046"/>
            <a:ext cx="5466123" cy="326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196176" y="1046566"/>
            <a:ext cx="8508521" cy="618334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打开保存后的数据，如下图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7310" y="1469038"/>
            <a:ext cx="8237637" cy="4724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82128" y="1072444"/>
            <a:ext cx="10972800" cy="2559278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② 选择输出格式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Excel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电子表格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(*.xls)”</a:t>
            </a:r>
            <a:r>
              <a:rPr lang="zh-CN" altLang="en-US" sz="1600" dirty="0">
                <a:latin typeface="+mn-ea"/>
              </a:rPr>
              <a:t>，点击“提交”按钮，如图所示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600" dirty="0">
              <a:latin typeface="+mn-ea"/>
            </a:endParaRPr>
          </a:p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    点击“下载到本地”下载数据，然后点击“保存”，如下图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502" y="1581120"/>
            <a:ext cx="9550400" cy="1370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876" y="3597846"/>
            <a:ext cx="4417282" cy="267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数据来源标注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1691" y="1263787"/>
            <a:ext cx="8982974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数据来源：锐思金融研究数据库（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数据来源：北京聚源锐思数据科技有限公司（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锐思数据官网：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    www.resset.cn     www.resset.net</a:t>
            </a:r>
          </a:p>
        </p:txBody>
      </p:sp>
      <p:pic>
        <p:nvPicPr>
          <p:cNvPr id="9" name="Picture 3" descr="F:\360云盘\02-个人资料\！PPT图片及版面资源\06-PPT精选插图\09-手势\手握钢笔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 bwMode="auto">
          <a:xfrm>
            <a:off x="9073213" y="4960189"/>
            <a:ext cx="311878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233944" y="1433500"/>
            <a:ext cx="4710961" cy="4337572"/>
            <a:chOff x="2742262" y="1442126"/>
            <a:chExt cx="3577221" cy="3378065"/>
          </a:xfrm>
        </p:grpSpPr>
        <p:sp>
          <p:nvSpPr>
            <p:cNvPr id="13" name="椭圆 12"/>
            <p:cNvSpPr/>
            <p:nvPr/>
          </p:nvSpPr>
          <p:spPr bwMode="auto">
            <a:xfrm>
              <a:off x="5230916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策略研究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742262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事件研究</a:t>
              </a: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230916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其它领域</a:t>
              </a: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742262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固定收益研究</a:t>
              </a:r>
            </a:p>
          </p:txBody>
        </p:sp>
        <p:sp>
          <p:nvSpPr>
            <p:cNvPr id="21" name="文本框 12"/>
            <p:cNvSpPr>
              <a:spLocks/>
            </p:cNvSpPr>
            <p:nvPr/>
          </p:nvSpPr>
          <p:spPr bwMode="auto">
            <a:xfrm>
              <a:off x="3813328" y="2389036"/>
              <a:ext cx="1435089" cy="1436989"/>
            </a:xfrm>
            <a:custGeom>
              <a:avLst/>
              <a:gdLst>
                <a:gd name="T0" fmla="*/ 0 w 1302418"/>
                <a:gd name="T1" fmla="*/ 0 h 1302419"/>
                <a:gd name="T2" fmla="*/ 1302418 w 1302418"/>
                <a:gd name="T3" fmla="*/ 1302419 h 1302419"/>
              </a:gdLst>
              <a:ahLst/>
              <a:cxnLst/>
              <a:rect l="T0" t="T1" r="T2" b="T3"/>
              <a:pathLst>
                <a:path w="1302418" h="1302419">
                  <a:moveTo>
                    <a:pt x="0" y="0"/>
                  </a:moveTo>
                  <a:lnTo>
                    <a:pt x="325500" y="106"/>
                  </a:lnTo>
                  <a:lnTo>
                    <a:pt x="244151" y="81454"/>
                  </a:lnTo>
                  <a:lnTo>
                    <a:pt x="406953" y="244256"/>
                  </a:lnTo>
                  <a:lnTo>
                    <a:pt x="650999" y="211"/>
                  </a:lnTo>
                  <a:lnTo>
                    <a:pt x="895202" y="244414"/>
                  </a:lnTo>
                  <a:lnTo>
                    <a:pt x="1057899" y="81717"/>
                  </a:lnTo>
                  <a:lnTo>
                    <a:pt x="976498" y="316"/>
                  </a:lnTo>
                  <a:lnTo>
                    <a:pt x="1301997" y="422"/>
                  </a:lnTo>
                  <a:lnTo>
                    <a:pt x="1302102" y="325921"/>
                  </a:lnTo>
                  <a:lnTo>
                    <a:pt x="1220701" y="244520"/>
                  </a:lnTo>
                  <a:lnTo>
                    <a:pt x="1058004" y="407217"/>
                  </a:lnTo>
                  <a:lnTo>
                    <a:pt x="1302208" y="651420"/>
                  </a:lnTo>
                  <a:lnTo>
                    <a:pt x="1058162" y="895466"/>
                  </a:lnTo>
                  <a:lnTo>
                    <a:pt x="1220964" y="1058268"/>
                  </a:lnTo>
                  <a:lnTo>
                    <a:pt x="1302313" y="976919"/>
                  </a:lnTo>
                  <a:lnTo>
                    <a:pt x="1302418" y="1302419"/>
                  </a:lnTo>
                  <a:lnTo>
                    <a:pt x="976919" y="1302313"/>
                  </a:lnTo>
                  <a:lnTo>
                    <a:pt x="1058267" y="1220965"/>
                  </a:lnTo>
                  <a:lnTo>
                    <a:pt x="895465" y="1058163"/>
                  </a:lnTo>
                  <a:lnTo>
                    <a:pt x="651420" y="1302208"/>
                  </a:lnTo>
                  <a:lnTo>
                    <a:pt x="407216" y="1058005"/>
                  </a:lnTo>
                  <a:lnTo>
                    <a:pt x="244519" y="1220702"/>
                  </a:lnTo>
                  <a:lnTo>
                    <a:pt x="325921" y="1302103"/>
                  </a:lnTo>
                  <a:lnTo>
                    <a:pt x="421" y="1301998"/>
                  </a:lnTo>
                  <a:lnTo>
                    <a:pt x="316" y="976498"/>
                  </a:lnTo>
                  <a:lnTo>
                    <a:pt x="81717" y="1057899"/>
                  </a:lnTo>
                  <a:lnTo>
                    <a:pt x="244414" y="895202"/>
                  </a:lnTo>
                  <a:lnTo>
                    <a:pt x="210" y="650999"/>
                  </a:lnTo>
                  <a:lnTo>
                    <a:pt x="244256" y="406953"/>
                  </a:lnTo>
                  <a:lnTo>
                    <a:pt x="81454" y="244151"/>
                  </a:lnTo>
                  <a:lnTo>
                    <a:pt x="105" y="32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研究</a:t>
              </a:r>
              <a:endParaRPr lang="en-US" altLang="zh-CN" sz="2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领域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259456" y="2104846"/>
            <a:ext cx="9782352" cy="3398809"/>
            <a:chOff x="558800" y="2636838"/>
            <a:chExt cx="9196388" cy="2901226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ltGray">
            <a:xfrm>
              <a:off x="5588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信息披露（并购、</a:t>
              </a:r>
              <a:r>
                <a:rPr lang="en-US" altLang="zh-CN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IPO</a:t>
              </a: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29337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异常报酬率（盈余反应等）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ltGray">
            <a:xfrm>
              <a:off x="53086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市场反应效率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59296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929459" y="3311580"/>
              <a:ext cx="2071702" cy="2226484"/>
            </a:xfrm>
            <a:prstGeom prst="roundRect">
              <a:avLst>
                <a:gd name="adj" fmla="val 1939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308663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ltGray">
            <a:xfrm>
              <a:off x="76835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事件模拟研究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7683351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00" y="3508375"/>
              <a:ext cx="2058988" cy="16078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并购绩效与上市公司外部治理；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社会资本、法律对中小投资者的保护和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IPO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抑价；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公司治理结构与自愿性信息披露。</a:t>
              </a:r>
            </a:p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p"/>
                <a:defRPr/>
              </a:pP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943225" y="3508375"/>
              <a:ext cx="2058988" cy="1518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中国股票市场月度回报率异常研究；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股市场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IPO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首日超额收益的实证研究；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我国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股市场股票股利异常收益率实证研究。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14950" y="3508375"/>
              <a:ext cx="2058988" cy="1518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财务信息效应的非线性性；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资产收益的短记忆性与长记忆性：我国股票市场效率的动态分析；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中国农业上市公司市场效率研究。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688263" y="3508375"/>
              <a:ext cx="2058987" cy="1071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基于面板数据的上市公司财务困境预测；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金融投资模拟教学研究与实践</a:t>
              </a:r>
              <a:r>
                <a:rPr lang="zh-CN" altLang="en-US" sz="1050" dirty="0"/>
                <a:t>。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0" name="内容占位符 2"/>
          <p:cNvSpPr txBox="1">
            <a:spLocks/>
          </p:cNvSpPr>
          <p:nvPr/>
        </p:nvSpPr>
        <p:spPr>
          <a:xfrm>
            <a:off x="1998466" y="1194783"/>
            <a:ext cx="1132929" cy="608137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事件研究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269893" y="1174187"/>
            <a:ext cx="652843" cy="6309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408760" y="1295873"/>
            <a:ext cx="375107" cy="37031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1998466" y="1194783"/>
            <a:ext cx="1132929" cy="608137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策略研究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269893" y="1174187"/>
            <a:ext cx="652843" cy="6309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408760" y="1295873"/>
            <a:ext cx="375107" cy="37031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6"/>
          <p:cNvGrpSpPr>
            <a:grpSpLocks/>
          </p:cNvGrpSpPr>
          <p:nvPr/>
        </p:nvGrpSpPr>
        <p:grpSpPr bwMode="auto">
          <a:xfrm>
            <a:off x="1058863" y="1908175"/>
            <a:ext cx="3330575" cy="2231331"/>
            <a:chOff x="841001" y="1516287"/>
            <a:chExt cx="3330371" cy="2230839"/>
          </a:xfrm>
        </p:grpSpPr>
        <p:sp>
          <p:nvSpPr>
            <p:cNvPr id="20" name="任意多边形 19"/>
            <p:cNvSpPr/>
            <p:nvPr/>
          </p:nvSpPr>
          <p:spPr>
            <a:xfrm>
              <a:off x="841001" y="1516287"/>
              <a:ext cx="3330371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8"/>
            <p:cNvGrpSpPr>
              <a:grpSpLocks/>
            </p:cNvGrpSpPr>
            <p:nvPr/>
          </p:nvGrpSpPr>
          <p:grpSpPr bwMode="auto">
            <a:xfrm>
              <a:off x="841001" y="1628975"/>
              <a:ext cx="3330371" cy="431705"/>
              <a:chOff x="841001" y="1628975"/>
              <a:chExt cx="3330371" cy="43170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41001" y="1628975"/>
                <a:ext cx="3330371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TextBox 6"/>
              <p:cNvSpPr txBox="1"/>
              <p:nvPr/>
            </p:nvSpPr>
            <p:spPr>
              <a:xfrm>
                <a:off x="841001" y="1638498"/>
                <a:ext cx="3330371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量化投资策略</a:t>
                </a:r>
              </a:p>
            </p:txBody>
          </p:sp>
        </p:grp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913011" y="2109731"/>
              <a:ext cx="3186352" cy="163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交叉上市公司跨市套利投资策略实证研究；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Monte-Carlo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模拟的最小亏损套期保值策略研究；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基于动态规划原理的平方套期保值策略研究。</a:t>
              </a:r>
            </a:p>
            <a:p>
              <a:pPr>
                <a:lnSpc>
                  <a:spcPct val="13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12"/>
          <p:cNvGrpSpPr>
            <a:grpSpLocks/>
          </p:cNvGrpSpPr>
          <p:nvPr/>
        </p:nvGrpSpPr>
        <p:grpSpPr bwMode="auto">
          <a:xfrm>
            <a:off x="4722813" y="1908175"/>
            <a:ext cx="3328987" cy="1998663"/>
            <a:chOff x="4504410" y="1516287"/>
            <a:chExt cx="3330370" cy="1998222"/>
          </a:xfrm>
        </p:grpSpPr>
        <p:sp>
          <p:nvSpPr>
            <p:cNvPr id="35" name="任意多边形 34"/>
            <p:cNvSpPr/>
            <p:nvPr/>
          </p:nvSpPr>
          <p:spPr>
            <a:xfrm>
              <a:off x="4504410" y="1516287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36" name="组合 14"/>
            <p:cNvGrpSpPr>
              <a:grpSpLocks/>
            </p:cNvGrpSpPr>
            <p:nvPr/>
          </p:nvGrpSpPr>
          <p:grpSpPr bwMode="auto">
            <a:xfrm>
              <a:off x="4504410" y="1628975"/>
              <a:ext cx="3330370" cy="431705"/>
              <a:chOff x="841001" y="1628975"/>
              <a:chExt cx="3330370" cy="4317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41001" y="1628975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TextBox 6"/>
              <p:cNvSpPr txBox="1"/>
              <p:nvPr/>
            </p:nvSpPr>
            <p:spPr>
              <a:xfrm>
                <a:off x="841001" y="1638498"/>
                <a:ext cx="3330370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风险控制策略</a:t>
                </a:r>
              </a:p>
            </p:txBody>
          </p:sp>
        </p:grp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4576419" y="2109731"/>
              <a:ext cx="3186352" cy="138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GARCH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族模型的黄金市场的风险度量与预测研究；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Copula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相关理论在金融分析中的风险度量；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基于宏观经济因子的我国商业银行信用风险度量研究。</a:t>
              </a:r>
            </a:p>
          </p:txBody>
        </p:sp>
      </p:grpSp>
      <p:sp>
        <p:nvSpPr>
          <p:cNvPr id="41" name="任意多边形 40"/>
          <p:cNvSpPr/>
          <p:nvPr/>
        </p:nvSpPr>
        <p:spPr bwMode="auto">
          <a:xfrm>
            <a:off x="8385175" y="1908175"/>
            <a:ext cx="3330575" cy="1998664"/>
          </a:xfrm>
          <a:custGeom>
            <a:avLst/>
            <a:gdLst>
              <a:gd name="connsiteX0" fmla="*/ 0 w 3330369"/>
              <a:gd name="connsiteY0" fmla="*/ 0 h 1998222"/>
              <a:gd name="connsiteX1" fmla="*/ 3330369 w 3330369"/>
              <a:gd name="connsiteY1" fmla="*/ 0 h 1998222"/>
              <a:gd name="connsiteX2" fmla="*/ 3330369 w 3330369"/>
              <a:gd name="connsiteY2" fmla="*/ 1998222 h 1998222"/>
              <a:gd name="connsiteX3" fmla="*/ 0 w 3330369"/>
              <a:gd name="connsiteY3" fmla="*/ 1998222 h 1998222"/>
              <a:gd name="connsiteX4" fmla="*/ 0 w 3330369"/>
              <a:gd name="connsiteY4" fmla="*/ 0 h 19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369" h="1998222">
                <a:moveTo>
                  <a:pt x="0" y="0"/>
                </a:moveTo>
                <a:lnTo>
                  <a:pt x="3330369" y="0"/>
                </a:lnTo>
                <a:lnTo>
                  <a:pt x="3330369" y="1998222"/>
                </a:lnTo>
                <a:lnTo>
                  <a:pt x="0" y="199822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42" name="组合 20"/>
          <p:cNvGrpSpPr>
            <a:grpSpLocks/>
          </p:cNvGrpSpPr>
          <p:nvPr/>
        </p:nvGrpSpPr>
        <p:grpSpPr bwMode="auto">
          <a:xfrm>
            <a:off x="8385175" y="2020888"/>
            <a:ext cx="3330575" cy="431800"/>
            <a:chOff x="841001" y="1628975"/>
            <a:chExt cx="3330370" cy="431705"/>
          </a:xfrm>
        </p:grpSpPr>
        <p:sp>
          <p:nvSpPr>
            <p:cNvPr id="44" name="矩形 43"/>
            <p:cNvSpPr/>
            <p:nvPr/>
          </p:nvSpPr>
          <p:spPr>
            <a:xfrm>
              <a:off x="841001" y="1628975"/>
              <a:ext cx="3330370" cy="431705"/>
            </a:xfrm>
            <a:prstGeom prst="rect">
              <a:avLst/>
            </a:prstGeom>
            <a:solidFill>
              <a:schemeClr val="bg1">
                <a:lumMod val="9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6"/>
            <p:cNvSpPr txBox="1"/>
            <p:nvPr/>
          </p:nvSpPr>
          <p:spPr>
            <a:xfrm>
              <a:off x="841001" y="1638498"/>
              <a:ext cx="3330370" cy="381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金融产品定价策略</a:t>
              </a:r>
            </a:p>
          </p:txBody>
        </p:sp>
      </p:grp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8457190" y="2501750"/>
            <a:ext cx="3186548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我国可回售债券的定价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基于同期限国债收益率曲线的模拟；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基于蒙特卡罗方法的权证定价；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我国非流通股定价问题分析：以房地产行业为例。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24"/>
          <p:cNvGrpSpPr>
            <a:grpSpLocks/>
          </p:cNvGrpSpPr>
          <p:nvPr/>
        </p:nvGrpSpPr>
        <p:grpSpPr bwMode="auto">
          <a:xfrm>
            <a:off x="1058863" y="4238625"/>
            <a:ext cx="3330575" cy="2248441"/>
            <a:chOff x="841002" y="3847546"/>
            <a:chExt cx="3330370" cy="1998222"/>
          </a:xfrm>
        </p:grpSpPr>
        <p:sp>
          <p:nvSpPr>
            <p:cNvPr id="47" name="任意多边形 46"/>
            <p:cNvSpPr/>
            <p:nvPr/>
          </p:nvSpPr>
          <p:spPr>
            <a:xfrm>
              <a:off x="841002" y="3847546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48" name="组合 26"/>
            <p:cNvGrpSpPr>
              <a:grpSpLocks/>
            </p:cNvGrpSpPr>
            <p:nvPr/>
          </p:nvGrpSpPr>
          <p:grpSpPr bwMode="auto">
            <a:xfrm>
              <a:off x="841002" y="3979280"/>
              <a:ext cx="3330370" cy="431705"/>
              <a:chOff x="841001" y="1628774"/>
              <a:chExt cx="3330370" cy="43170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1001" y="1628774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" name="TextBox 6"/>
              <p:cNvSpPr txBox="1"/>
              <p:nvPr/>
            </p:nvSpPr>
            <p:spPr>
              <a:xfrm>
                <a:off x="841001" y="1638297"/>
                <a:ext cx="3330370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资产配置策略</a:t>
                </a:r>
              </a:p>
            </p:txBody>
          </p:sp>
        </p:grpSp>
        <p:sp>
          <p:nvSpPr>
            <p:cNvPr id="49" name="TextBox 6"/>
            <p:cNvSpPr txBox="1">
              <a:spLocks noChangeArrowheads="1"/>
            </p:cNvSpPr>
            <p:nvPr/>
          </p:nvSpPr>
          <p:spPr bwMode="auto">
            <a:xfrm>
              <a:off x="913011" y="4437847"/>
              <a:ext cx="3186352" cy="103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中国证券投资基金资产配置管理研究；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钢铁行业上市公司资产重组绩效实证研究；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国有上市公司资产流失组合预测模型研究。</a:t>
              </a:r>
            </a:p>
          </p:txBody>
        </p:sp>
      </p:grpSp>
      <p:grpSp>
        <p:nvGrpSpPr>
          <p:cNvPr id="52" name="组合 30"/>
          <p:cNvGrpSpPr>
            <a:grpSpLocks/>
          </p:cNvGrpSpPr>
          <p:nvPr/>
        </p:nvGrpSpPr>
        <p:grpSpPr bwMode="auto">
          <a:xfrm>
            <a:off x="4722813" y="4238622"/>
            <a:ext cx="3328987" cy="2257069"/>
            <a:chOff x="4504410" y="3847546"/>
            <a:chExt cx="3330371" cy="2005890"/>
          </a:xfrm>
        </p:grpSpPr>
        <p:sp>
          <p:nvSpPr>
            <p:cNvPr id="53" name="任意多边形 52"/>
            <p:cNvSpPr/>
            <p:nvPr/>
          </p:nvSpPr>
          <p:spPr>
            <a:xfrm>
              <a:off x="4504410" y="3847546"/>
              <a:ext cx="3330371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54" name="组合 32"/>
            <p:cNvGrpSpPr>
              <a:grpSpLocks/>
            </p:cNvGrpSpPr>
            <p:nvPr/>
          </p:nvGrpSpPr>
          <p:grpSpPr bwMode="auto">
            <a:xfrm>
              <a:off x="4504410" y="3979280"/>
              <a:ext cx="3330371" cy="431705"/>
              <a:chOff x="841000" y="1628774"/>
              <a:chExt cx="3330371" cy="43170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41000" y="1628774"/>
                <a:ext cx="3330371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TextBox 6"/>
              <p:cNvSpPr txBox="1"/>
              <p:nvPr/>
            </p:nvSpPr>
            <p:spPr>
              <a:xfrm>
                <a:off x="841000" y="1638297"/>
                <a:ext cx="3330371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投资者交易策略</a:t>
                </a:r>
              </a:p>
            </p:txBody>
          </p:sp>
        </p:grp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576419" y="4437848"/>
              <a:ext cx="3186352" cy="141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投资者的非理性行为偏差与止损策略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处置效应、参考价格角度的实证研究；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中国股市二级市场交易基金收益与交易成本的关系研究；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证券交易印花税调整对股市波动性的影响研究。</a:t>
              </a:r>
            </a:p>
          </p:txBody>
        </p:sp>
      </p:grpSp>
      <p:grpSp>
        <p:nvGrpSpPr>
          <p:cNvPr id="58" name="组合 36"/>
          <p:cNvGrpSpPr>
            <a:grpSpLocks/>
          </p:cNvGrpSpPr>
          <p:nvPr/>
        </p:nvGrpSpPr>
        <p:grpSpPr bwMode="auto">
          <a:xfrm>
            <a:off x="8385175" y="4238624"/>
            <a:ext cx="3330575" cy="2248440"/>
            <a:chOff x="8167817" y="3847547"/>
            <a:chExt cx="3330370" cy="1998222"/>
          </a:xfrm>
        </p:grpSpPr>
        <p:sp>
          <p:nvSpPr>
            <p:cNvPr id="59" name="任意多边形 58"/>
            <p:cNvSpPr/>
            <p:nvPr/>
          </p:nvSpPr>
          <p:spPr>
            <a:xfrm>
              <a:off x="8167817" y="3847547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60" name="组合 38"/>
            <p:cNvGrpSpPr>
              <a:grpSpLocks/>
            </p:cNvGrpSpPr>
            <p:nvPr/>
          </p:nvGrpSpPr>
          <p:grpSpPr bwMode="auto">
            <a:xfrm>
              <a:off x="8167817" y="3979280"/>
              <a:ext cx="3330370" cy="431705"/>
              <a:chOff x="841001" y="1628774"/>
              <a:chExt cx="3330370" cy="431705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41001" y="1628774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TextBox 6"/>
              <p:cNvSpPr txBox="1"/>
              <p:nvPr/>
            </p:nvSpPr>
            <p:spPr>
              <a:xfrm>
                <a:off x="841001" y="1638297"/>
                <a:ext cx="3330370" cy="412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证券组合投资策略</a:t>
                </a:r>
              </a:p>
            </p:txBody>
          </p:sp>
        </p:grpSp>
        <p:sp>
          <p:nvSpPr>
            <p:cNvPr id="61" name="TextBox 6"/>
            <p:cNvSpPr txBox="1">
              <a:spLocks noChangeArrowheads="1"/>
            </p:cNvSpPr>
            <p:nvPr/>
          </p:nvSpPr>
          <p:spPr bwMode="auto">
            <a:xfrm>
              <a:off x="8239827" y="4437848"/>
              <a:ext cx="3186352" cy="11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模型不确定性条件下的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Robust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投资组合有效前沿与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CAPM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含流动性约束及保证金购买的多空投资组合选择模型；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基于损失厌恶的非线性投资组合问题。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1414731" y="2001334"/>
            <a:ext cx="569342" cy="1751165"/>
          </a:xfrm>
          <a:prstGeom prst="rect">
            <a:avLst/>
          </a:prstGeom>
          <a:solidFill>
            <a:srgbClr val="0070C0"/>
          </a:solidFill>
        </p:spPr>
        <p:txBody>
          <a:bodyPr vert="eaVert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固定收益研究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414733" y="1397478"/>
            <a:ext cx="559762" cy="5543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514001" y="1487508"/>
            <a:ext cx="321625" cy="32533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2" name="内容占位符 4"/>
          <p:cNvGraphicFramePr>
            <a:graphicFrameLocks/>
          </p:cNvGraphicFramePr>
          <p:nvPr/>
        </p:nvGraphicFramePr>
        <p:xfrm>
          <a:off x="1035201" y="1360653"/>
          <a:ext cx="890246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2009" y="2796385"/>
            <a:ext cx="499110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锐思非上市公司数据库</a:t>
            </a:r>
            <a:endParaRPr lang="en-US" altLang="zh-CN" sz="3700" b="1" dirty="0">
              <a:solidFill>
                <a:schemeClr val="bg1"/>
              </a:solidFill>
              <a:latin typeface="微软雅黑"/>
            </a:endParaRPr>
          </a:p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操作及应用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2A8A27-D2CF-479A-8C12-CDAEFC406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48" y="70235"/>
            <a:ext cx="2161905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0713"/>
      </p:ext>
    </p:extLst>
  </p:cSld>
  <p:clrMapOvr>
    <a:masterClrMapping/>
  </p:clrMapOvr>
  <p:transition advTm="10000"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概况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187569" y="1151643"/>
            <a:ext cx="10604740" cy="2462825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非上市公司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数据库（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RESSET/NLC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）根据国家统计局发布标准建立并实现，是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企业级的微观数据库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，也是国内最全的企业数据库，是海内外学者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研究中国企业行为与企业绩效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的主要依据数据库。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数据库的统计对象为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规模以上工业法人企业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，年平均数目达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三十多万家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。该数据库系统包括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企业基本 信息、企业财务信息、企业生产销售及职工信息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三大板块，全面系统的反映出企业经营的现状，对于研究中国经济工业发展方面具有重要意义。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indent="-511175" defTabSz="1363980">
              <a:spcBef>
                <a:spcPts val="130"/>
              </a:spcBef>
              <a:buFont typeface="Wingdings" pitchFamily="2" charset="2"/>
              <a:buChar char="p"/>
            </a:pPr>
            <a:r>
              <a:rPr lang="zh-CN" altLang="zh-CN" sz="1600" dirty="0">
                <a:latin typeface="+mn-ea"/>
              </a:rPr>
              <a:t>主要数据涵盖企业的规模、所有制、出口状态、公司金融、收入分配、劳动供给、流动资产、应收账款、长期投资、固定资产、累计折旧、无形资产、流动负债等。 </a:t>
            </a:r>
            <a:endParaRPr lang="en-US" altLang="zh-CN" sz="1600" dirty="0">
              <a:latin typeface="+mn-ea"/>
            </a:endParaRPr>
          </a:p>
        </p:txBody>
      </p:sp>
      <p:graphicFrame>
        <p:nvGraphicFramePr>
          <p:cNvPr id="11" name="内容占位符 6"/>
          <p:cNvGraphicFramePr>
            <a:graphicFrameLocks/>
          </p:cNvGraphicFramePr>
          <p:nvPr/>
        </p:nvGraphicFramePr>
        <p:xfrm>
          <a:off x="1109932" y="4547547"/>
          <a:ext cx="10390718" cy="742950"/>
        </p:xfrm>
        <a:graphic>
          <a:graphicData uri="http://schemas.openxmlformats.org/drawingml/2006/table">
            <a:tbl>
              <a:tblPr/>
              <a:tblGrid>
                <a:gridCol w="1242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9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93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93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24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54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年份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1998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1999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2000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2001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2002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2004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2005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企业量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内容占位符 6"/>
          <p:cNvGraphicFramePr>
            <a:graphicFrameLocks noGrp="1"/>
          </p:cNvGraphicFramePr>
          <p:nvPr/>
        </p:nvGraphicFramePr>
        <p:xfrm>
          <a:off x="1124750" y="5555000"/>
          <a:ext cx="10390717" cy="742950"/>
        </p:xfrm>
        <a:graphic>
          <a:graphicData uri="http://schemas.openxmlformats.org/drawingml/2006/table">
            <a:tbl>
              <a:tblPr/>
              <a:tblGrid>
                <a:gridCol w="1242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9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9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9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93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24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54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年份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2006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2007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2008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2009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2010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2011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2012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2013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企业量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43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32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35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万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4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>
          <a:xfrm>
            <a:off x="1118574" y="3868967"/>
            <a:ext cx="1823034" cy="461488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数据库样本量统计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614468" y="1915064"/>
            <a:ext cx="2113472" cy="293298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271404" y="1181819"/>
            <a:ext cx="4028536" cy="4796287"/>
          </a:xfrm>
          <a:prstGeom prst="wedgeRoundRectCallout">
            <a:avLst>
              <a:gd name="adj1" fmla="val -62519"/>
              <a:gd name="adj2" fmla="val -324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规模以上工业企业范围说明：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1998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年至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2006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年，规模以上工业是指全部国有及年主营业务收入达到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万元及以上的非国有工业法人企业；规模以下工业指年主营业务收入（产品销售收入）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万元以下的非国有工业企业和全部个体经营工业单位。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从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2007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年开始，按照国家统计局的规定，这一界定又发生了新的变化，将年主营业务收入不足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万元的国有工业法人企业不再作为规模以上工业统计范围。即规模以上工业的统计范围为年主营业务收入达到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万元及以上的工业法人企业；规模以下工业统计范围为年主营业务收入（产品销售收入）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万元以下的工业企业和全部个体经营工业单位。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2011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月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8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日，国家统计局据悉，经国务院批准，国家统计调查从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2011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月起，纳入规模以上工业统计范围的工业企业起点标准从年主营业务收入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万元提高到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2000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万元；固定资产投资项目统计的起点标准从计划总投资额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万元提高到</a:t>
            </a:r>
            <a:r>
              <a:rPr lang="en-US" altLang="zh-CN" sz="1200" dirty="0">
                <a:solidFill>
                  <a:schemeClr val="tx1"/>
                </a:solidFill>
                <a:latin typeface="+mn-ea"/>
              </a:rPr>
              <a:t>500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万元</a:t>
            </a:r>
            <a:r>
              <a:rPr lang="zh-CN" altLang="en-US" sz="1200" dirty="0">
                <a:latin typeface="+mn-ea"/>
              </a:rPr>
              <a:t>。</a:t>
            </a:r>
          </a:p>
          <a:p>
            <a:pPr algn="ctr"/>
            <a:endParaRPr lang="zh-CN" altLang="en-US" sz="1200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访问途径</a:t>
            </a:r>
            <a:endParaRPr sz="2800" b="1" dirty="0"/>
          </a:p>
        </p:txBody>
      </p:sp>
      <p:sp>
        <p:nvSpPr>
          <p:cNvPr id="57" name="燕尾形 56"/>
          <p:cNvSpPr/>
          <p:nvPr/>
        </p:nvSpPr>
        <p:spPr>
          <a:xfrm>
            <a:off x="4932824" y="2906354"/>
            <a:ext cx="657095" cy="698872"/>
          </a:xfrm>
          <a:prstGeom prst="chevron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4346504" y="2908568"/>
            <a:ext cx="657095" cy="698872"/>
          </a:xfrm>
          <a:prstGeom prst="chevron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3760183" y="2911364"/>
            <a:ext cx="657095" cy="698872"/>
          </a:xfrm>
          <a:prstGeom prst="chevron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0" name="圆角矩形 31"/>
          <p:cNvSpPr/>
          <p:nvPr/>
        </p:nvSpPr>
        <p:spPr>
          <a:xfrm rot="19005917">
            <a:off x="1584036" y="2344003"/>
            <a:ext cx="2042290" cy="2109616"/>
          </a:xfrm>
          <a:custGeom>
            <a:avLst/>
            <a:gdLst/>
            <a:ahLst/>
            <a:cxnLst/>
            <a:rect l="l" t="t" r="r" b="b"/>
            <a:pathLst>
              <a:path w="1734279" h="1717667">
                <a:moveTo>
                  <a:pt x="1212420" y="152024"/>
                </a:moveTo>
                <a:cubicBezTo>
                  <a:pt x="1217532" y="156660"/>
                  <a:pt x="1221756" y="162122"/>
                  <a:pt x="1224582" y="168319"/>
                </a:cubicBezTo>
                <a:cubicBezTo>
                  <a:pt x="1229663" y="170804"/>
                  <a:pt x="1233819" y="174749"/>
                  <a:pt x="1237416" y="179383"/>
                </a:cubicBezTo>
                <a:lnTo>
                  <a:pt x="1380858" y="364166"/>
                </a:lnTo>
                <a:cubicBezTo>
                  <a:pt x="1390204" y="376205"/>
                  <a:pt x="1394109" y="390745"/>
                  <a:pt x="1392514" y="404790"/>
                </a:cubicBezTo>
                <a:cubicBezTo>
                  <a:pt x="1394443" y="408362"/>
                  <a:pt x="1394844" y="412299"/>
                  <a:pt x="1394844" y="416330"/>
                </a:cubicBezTo>
                <a:lnTo>
                  <a:pt x="1394843" y="674381"/>
                </a:lnTo>
                <a:cubicBezTo>
                  <a:pt x="1489202" y="693926"/>
                  <a:pt x="1583561" y="713471"/>
                  <a:pt x="1677919" y="733015"/>
                </a:cubicBezTo>
                <a:cubicBezTo>
                  <a:pt x="1710064" y="739673"/>
                  <a:pt x="1730725" y="771129"/>
                  <a:pt x="1724067" y="803273"/>
                </a:cubicBezTo>
                <a:lnTo>
                  <a:pt x="1724066" y="803272"/>
                </a:lnTo>
                <a:cubicBezTo>
                  <a:pt x="1717408" y="835417"/>
                  <a:pt x="1685952" y="856077"/>
                  <a:pt x="1653808" y="849419"/>
                </a:cubicBezTo>
                <a:lnTo>
                  <a:pt x="1334656" y="783314"/>
                </a:lnTo>
                <a:cubicBezTo>
                  <a:pt x="1317603" y="779782"/>
                  <a:pt x="1303782" y="769271"/>
                  <a:pt x="1295965" y="755140"/>
                </a:cubicBezTo>
                <a:cubicBezTo>
                  <a:pt x="1283553" y="744645"/>
                  <a:pt x="1275968" y="728891"/>
                  <a:pt x="1275968" y="711366"/>
                </a:cubicBezTo>
                <a:lnTo>
                  <a:pt x="1275968" y="519624"/>
                </a:lnTo>
                <a:lnTo>
                  <a:pt x="906856" y="806156"/>
                </a:lnTo>
                <a:lnTo>
                  <a:pt x="1065815" y="1141673"/>
                </a:lnTo>
                <a:cubicBezTo>
                  <a:pt x="1072320" y="1155404"/>
                  <a:pt x="1074348" y="1170104"/>
                  <a:pt x="1071105" y="1183939"/>
                </a:cubicBezTo>
                <a:cubicBezTo>
                  <a:pt x="1072773" y="1191573"/>
                  <a:pt x="1072227" y="1199522"/>
                  <a:pt x="1070359" y="1207468"/>
                </a:cubicBezTo>
                <a:lnTo>
                  <a:pt x="964177" y="1659082"/>
                </a:lnTo>
                <a:cubicBezTo>
                  <a:pt x="954576" y="1699916"/>
                  <a:pt x="913692" y="1725234"/>
                  <a:pt x="872859" y="1715634"/>
                </a:cubicBezTo>
                <a:cubicBezTo>
                  <a:pt x="832025" y="1706033"/>
                  <a:pt x="806707" y="1665149"/>
                  <a:pt x="816307" y="1624316"/>
                </a:cubicBezTo>
                <a:lnTo>
                  <a:pt x="919152" y="1186894"/>
                </a:lnTo>
                <a:lnTo>
                  <a:pt x="694543" y="712807"/>
                </a:lnTo>
                <a:lnTo>
                  <a:pt x="206298" y="912259"/>
                </a:lnTo>
                <a:lnTo>
                  <a:pt x="205161" y="912476"/>
                </a:lnTo>
                <a:cubicBezTo>
                  <a:pt x="201570" y="915619"/>
                  <a:pt x="197179" y="917026"/>
                  <a:pt x="192600" y="918039"/>
                </a:cubicBezTo>
                <a:cubicBezTo>
                  <a:pt x="151643" y="927102"/>
                  <a:pt x="111096" y="901247"/>
                  <a:pt x="102034" y="860290"/>
                </a:cubicBezTo>
                <a:lnTo>
                  <a:pt x="1810" y="407318"/>
                </a:lnTo>
                <a:cubicBezTo>
                  <a:pt x="-7253" y="366361"/>
                  <a:pt x="18602" y="325814"/>
                  <a:pt x="59559" y="316752"/>
                </a:cubicBezTo>
                <a:cubicBezTo>
                  <a:pt x="100515" y="307690"/>
                  <a:pt x="141062" y="333545"/>
                  <a:pt x="150124" y="374501"/>
                </a:cubicBezTo>
                <a:lnTo>
                  <a:pt x="230606" y="738241"/>
                </a:lnTo>
                <a:lnTo>
                  <a:pt x="645176" y="568886"/>
                </a:lnTo>
                <a:cubicBezTo>
                  <a:pt x="647355" y="564266"/>
                  <a:pt x="650942" y="560611"/>
                  <a:pt x="655077" y="557402"/>
                </a:cubicBezTo>
                <a:lnTo>
                  <a:pt x="1080746" y="226967"/>
                </a:lnTo>
                <a:lnTo>
                  <a:pt x="799166" y="128506"/>
                </a:lnTo>
                <a:lnTo>
                  <a:pt x="795830" y="126527"/>
                </a:lnTo>
                <a:cubicBezTo>
                  <a:pt x="715067" y="196803"/>
                  <a:pt x="634305" y="267079"/>
                  <a:pt x="553543" y="337355"/>
                </a:cubicBezTo>
                <a:cubicBezTo>
                  <a:pt x="528779" y="358904"/>
                  <a:pt x="491236" y="356298"/>
                  <a:pt x="469687" y="331533"/>
                </a:cubicBezTo>
                <a:lnTo>
                  <a:pt x="469688" y="331534"/>
                </a:lnTo>
                <a:cubicBezTo>
                  <a:pt x="448139" y="306770"/>
                  <a:pt x="450746" y="269226"/>
                  <a:pt x="475510" y="247677"/>
                </a:cubicBezTo>
                <a:lnTo>
                  <a:pt x="743505" y="14477"/>
                </a:lnTo>
                <a:cubicBezTo>
                  <a:pt x="765419" y="-4592"/>
                  <a:pt x="797339" y="-4746"/>
                  <a:pt x="818596" y="13559"/>
                </a:cubicBezTo>
                <a:cubicBezTo>
                  <a:pt x="825164" y="12925"/>
                  <a:pt x="831849" y="14001"/>
                  <a:pt x="838403" y="16293"/>
                </a:cubicBezTo>
                <a:cubicBezTo>
                  <a:pt x="956310" y="57521"/>
                  <a:pt x="1074215" y="98750"/>
                  <a:pt x="1192122" y="139979"/>
                </a:cubicBezTo>
                <a:cubicBezTo>
                  <a:pt x="1199869" y="142688"/>
                  <a:pt x="1206700" y="146838"/>
                  <a:pt x="1212420" y="152024"/>
                </a:cubicBezTo>
                <a:close/>
                <a:moveTo>
                  <a:pt x="1681771" y="50445"/>
                </a:moveTo>
                <a:cubicBezTo>
                  <a:pt x="1748841" y="113504"/>
                  <a:pt x="1752092" y="218996"/>
                  <a:pt x="1689033" y="286066"/>
                </a:cubicBezTo>
                <a:cubicBezTo>
                  <a:pt x="1625973" y="353135"/>
                  <a:pt x="1520482" y="356387"/>
                  <a:pt x="1453412" y="293327"/>
                </a:cubicBezTo>
                <a:cubicBezTo>
                  <a:pt x="1386342" y="230268"/>
                  <a:pt x="1383091" y="124777"/>
                  <a:pt x="1446150" y="57707"/>
                </a:cubicBezTo>
                <a:cubicBezTo>
                  <a:pt x="1509210" y="-9363"/>
                  <a:pt x="1614701" y="-12614"/>
                  <a:pt x="1681771" y="50445"/>
                </a:cubicBezTo>
                <a:close/>
              </a:path>
            </a:pathLst>
          </a:custGeom>
          <a:solidFill>
            <a:srgbClr val="2D82F4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8079" y="1958197"/>
            <a:ext cx="377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01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  <a:hlinkClick r:id="rId4"/>
              </a:rPr>
              <a:t>http://www.resset.com</a:t>
            </a:r>
            <a:endParaRPr lang="en-US" altLang="zh-CN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用户名</a:t>
            </a:r>
            <a:r>
              <a:rPr lang="en-US" altLang="zh-CN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密码</a:t>
            </a:r>
            <a:endParaRPr lang="en-US" altLang="zh-CN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71041" y="3438383"/>
            <a:ext cx="3996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itchFamily="34" charset="-122"/>
                <a:ea typeface="微软雅黑" panose="020B0503020204020204" pitchFamily="34" charset="-122"/>
              </a:rPr>
              <a:t>02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校内镜像访问地址：</a:t>
            </a:r>
            <a:r>
              <a:rPr lang="en-US" altLang="zh-CN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http://</a:t>
            </a: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学校使用通知 </a:t>
            </a:r>
            <a:endParaRPr lang="en-US" altLang="zh-CN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anose="020B0503020204020204" pitchFamily="34" charset="-122"/>
              </a:rPr>
              <a:t>无需账号，直接登录</a:t>
            </a:r>
            <a:endParaRPr lang="en-US" altLang="zh-CN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6083251" y="3206474"/>
            <a:ext cx="4504368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grpSp>
        <p:nvGrpSpPr>
          <p:cNvPr id="2" name="组合 65"/>
          <p:cNvGrpSpPr/>
          <p:nvPr/>
        </p:nvGrpSpPr>
        <p:grpSpPr>
          <a:xfrm>
            <a:off x="6026509" y="2013732"/>
            <a:ext cx="813494" cy="877399"/>
            <a:chOff x="4499992" y="267494"/>
            <a:chExt cx="599448" cy="599448"/>
          </a:xfrm>
        </p:grpSpPr>
        <p:grpSp>
          <p:nvGrpSpPr>
            <p:cNvPr id="3" name="组合 38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70"/>
          <p:cNvGrpSpPr/>
          <p:nvPr/>
        </p:nvGrpSpPr>
        <p:grpSpPr>
          <a:xfrm>
            <a:off x="6107831" y="3438383"/>
            <a:ext cx="813494" cy="877399"/>
            <a:chOff x="5418452" y="307702"/>
            <a:chExt cx="599448" cy="599448"/>
          </a:xfrm>
        </p:grpSpPr>
        <p:grpSp>
          <p:nvGrpSpPr>
            <p:cNvPr id="5" name="组合 45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68083" y="1371600"/>
            <a:ext cx="4770315" cy="4813901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25"/>
          <p:cNvSpPr/>
          <p:nvPr/>
        </p:nvSpPr>
        <p:spPr>
          <a:xfrm>
            <a:off x="6092594" y="1374561"/>
            <a:ext cx="4903355" cy="4794746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745" y="1524796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实证研究数据</a:t>
            </a:r>
            <a:endParaRPr 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913" y="2103783"/>
            <a:ext cx="4282774" cy="72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实证学术研究，贯穿数据收集、数据处理、数据分析和实证结果整个过程</a:t>
            </a:r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5116" y="3170594"/>
            <a:ext cx="4282774" cy="10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侧重于对原始数据的深层次加工，如数据表专业合并、衍生指标计算等，帮助研究者便捷、高效、精准的获取数据。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416" y="4675288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服务方式：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架构远程访问、安装本地镜像数据（全部历史数据安装在用户本地服务器上，无使用期限制）、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SAS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软件调用、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API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接口。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4208" y="1491995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资讯类数据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5376" y="2070982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投资市场操作，对原始数据做初次收集后提供给研究者以做参考。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2579" y="3137793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侧重于信息和数据的实时性和原发性，仅对原始数据做初次收集，不对数据进行深层次加工。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8879" y="4642487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服务方式：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通过安装客户端程序访问、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架构远程访问。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数据内容</a:t>
            </a:r>
            <a:endParaRPr sz="2800" b="1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977153" y="1214251"/>
          <a:ext cx="10425954" cy="4487302"/>
        </p:xfrm>
        <a:graphic>
          <a:graphicData uri="http://schemas.openxmlformats.org/drawingml/2006/table">
            <a:tbl>
              <a:tblPr/>
              <a:tblGrid>
                <a:gridCol w="1538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7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数据列表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数据变量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2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1998-2008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省市地区编码、法人单位代码、法人单位名称、开业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成立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时间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--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年、开业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成立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时间—月、法定代表人、职务、乡（镇）、村（街）、门牌号、街道办事处、居委会、电话号码、传真号码、邮政编码、主要业务活动（或主要产品）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、主要业务活动（或主要产品）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、主要业务活动（或主要产品）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行业代码、注册类型、控股情况、隶属关系、营业状态、建筑、房地产企业资质等级、执行会计制度类别、产业活动单位数总计、农林牧渔业、工业、建筑业、交通运输、电信业、批发、零售业、住宿、餐饮业、其他、轻重工业标志、企业规模标志、工业总产值（当年价格）、工业总产值（现在价格）、其中：新产品产值、工业销售产值（当年价格）、其中：出口交货值、工业增加值、全部从业人员年平均人数、流动资产合计、应收帐款、存货、产成品、流动资产年平均余额、长期投资合计、固定资产合计、固定资产原价、其中：生产经营用、累计折旧、其中：本年折旧、固定资产净值年平均余额、无形资产、无形资产及递延资产合计、资产总计、流动负债合计、长期负债合计、负债合计、所有者权益合计、实收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国家资本、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集体资本、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法人资本、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个人资本、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港澳台资本、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外商资本、主营业务成本（产品销售成本）、营业费用（销售费用）、主营业务税金及附加（产品销售税金及附加）、其他业务利润、管理费用、其中：税金、财产保险费、财务费用、其中：利息支出、营业利润、补贴收入、利润总额、亏损总额、利税总额、企业所得税、应付利润、劳动失业保险费、本年应付工资总额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贷方累计发生额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、其中：主营业务应付工资总额、本年应付福利费总额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贷方累计发生额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、其中：主营业务应付福利费总额、本年应交增值税、本年进项税额、本年销项税额、工业中间投入合计</a:t>
                      </a:r>
                      <a:endParaRPr lang="en-US" altLang="zh-CN" sz="1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400" kern="10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u="sng" kern="1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Times New Roman"/>
                        </a:rPr>
                        <a:t>注：以上变量是以</a:t>
                      </a:r>
                      <a:r>
                        <a:rPr lang="en-US" sz="1400" b="1" u="sng" kern="1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Times New Roman"/>
                        </a:rPr>
                        <a:t>1998</a:t>
                      </a:r>
                      <a:r>
                        <a:rPr lang="zh-CN" sz="1400" b="1" u="sng" kern="100" dirty="0">
                          <a:solidFill>
                            <a:schemeClr val="accent1"/>
                          </a:solidFill>
                          <a:latin typeface="+mn-ea"/>
                          <a:ea typeface="+mn-ea"/>
                          <a:cs typeface="Times New Roman"/>
                        </a:rPr>
                        <a:t>年数据为样例，实际上各年的数据变量略有变动。</a:t>
                      </a:r>
                      <a:endParaRPr lang="zh-CN" sz="1400" kern="100" dirty="0">
                        <a:solidFill>
                          <a:schemeClr val="accent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数据内容</a:t>
            </a:r>
            <a:endParaRPr sz="2800" b="1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165411" y="1420439"/>
          <a:ext cx="10425954" cy="4173537"/>
        </p:xfrm>
        <a:graphic>
          <a:graphicData uri="http://schemas.openxmlformats.org/drawingml/2006/table">
            <a:tbl>
              <a:tblPr/>
              <a:tblGrid>
                <a:gridCol w="1538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7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数据列表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数据变量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6705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2009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法人代码、法人单位、行政区别、省（自治区、直辖市）、地（区、市、州、盟）、县（区、市、旗）、乡（镇）、街门牌号、街道办事处、社区村委会、区号、电话号码、分机号、传真号码、邮政编码、电子邮箱、网址、行业代码、主营产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、主营产品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、主营产品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登记注册类型、控股情况、隶属关系、开业年份、开业月份、营业状态、执行会计制度类别、机构类型、企业规模、应收帐款、存货、其中产成品、流动资产合计、固定资产合计、资产总计、其中应付帐款、流动负债合计、长期负债合计、负债合计、实收资本、所有者权益合计、主营业务收入、主营业务成本、主营业务税金及附加、其他业务收入、其他业务利润、营业费用、管理费用、税金、财务费用、利息支出、营业利润、投资收益、营业外收入、营业外支出、利润总额、应交所得税、本年应交增值税、工业总产值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当年价格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、新产品产值、工业销售产值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当年价格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、出口交货值、全部从业人员年平均人数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2259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2010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行政区划代码、详细地址、期末从业人数、全年营业收入、主营业务收入、资产总计、序号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、组织机构代码、详细名称、法定代表人、行政区划代码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、详细地址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、长途区号、固定电话、固话分机号、传真号码、传真分机号、邮政编码、电子邮箱、网址、注册地址、主要业务活动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、主要业务活动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、主要业务活动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、行业代码、机关级别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工商、机关级别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国税、机关级别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地税、机关级别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其他、登记注册号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工商、登记注册号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民政、登记注册号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编制、登记注册号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国税、登记注册号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地税、登记注册号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其他、登记注册类型、企业控股情况、隶属关系、开业年份、开业月份、企业营业状态、执行会计制度类别、执行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06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会计准则、机构类型、产业活动单位数、农林牧渔业产业数、工业产业数、建筑业产业数、批零业产业数、住餐业产业数、房地产业产业数、其它产业数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数据内容</a:t>
            </a:r>
            <a:endParaRPr sz="2800" b="1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165411" y="1303903"/>
          <a:ext cx="10425954" cy="4639702"/>
        </p:xfrm>
        <a:graphic>
          <a:graphicData uri="http://schemas.openxmlformats.org/drawingml/2006/table">
            <a:tbl>
              <a:tblPr/>
              <a:tblGrid>
                <a:gridCol w="1730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95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数据列表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Times New Roman"/>
                        </a:rPr>
                        <a:t>数据变量</a:t>
                      </a:r>
                      <a:endParaRPr lang="zh-CN" sz="1400" kern="1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3318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2011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组织机构代码、最新公司全称、法人代表、省份与直辖市编码、联系地址、长途区号、联系电话、分机号、联系传真、注册地址邮编、主要业务活动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、行业代码、登记注册号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工商、登记注册号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民政、登记注册号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编制、登记注册号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国税、登记注册号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地税、登记注册号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_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其他、登记注册类型、企业控股情况、隶属关系、开业年份、开业月份、企业营业状态、执行会计制度类别、执行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06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会计准则、机构类型、产业活动单位数、期末从业人数、全年营业收入、主营业务收入、资产总计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4352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2012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企业机构代码、上市公司、省、市、县、镇、门牌号、行政区划代码、登记注册类型、隶属关系、国有控投情况、企业规模、行业小类、流动资产合计、应收帐款、存货、产成品、资产总计、负债合计、营业收入、主营业务收入、营业成本、主营业务成本、营业税及附加、主营业务税金及附加、销售费用、管理费用、税金、财务费用、利息收入、利息支出、营业利润、利润总额、应交增值税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7459"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规模以上工业企业（</a:t>
                      </a:r>
                      <a:r>
                        <a:rPr lang="en-US" sz="1400" kern="100" dirty="0">
                          <a:latin typeface="+mn-ea"/>
                          <a:ea typeface="+mn-ea"/>
                          <a:cs typeface="Times New Roman"/>
                        </a:rPr>
                        <a:t>2013</a:t>
                      </a: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）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CN" sz="1400" kern="100" dirty="0">
                          <a:latin typeface="+mn-ea"/>
                          <a:ea typeface="+mn-ea"/>
                          <a:cs typeface="Times New Roman"/>
                        </a:rPr>
                        <a:t>公司代码、公司名称、省、市、县、镇、门牌号、行政区划代码、登记注册类型、隶属关系、国有控投情况、企业规模、行业小类、流动资产合计、应收帐款、存货、产成品、资产总计、负债合计、营业收入、主营业务收入、营业成本、主营业务成本、营业税及附加、主营业务税金及附加、销售费用、管理费用、税金、财务费用、利息收入、利息支出、营业利润、利润总额、应交增值税</a:t>
                      </a:r>
                    </a:p>
                  </a:txBody>
                  <a:tcPr marL="36285" marR="3628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优势和特色</a:t>
            </a:r>
            <a:endParaRPr sz="2800" b="1" dirty="0"/>
          </a:p>
        </p:txBody>
      </p:sp>
      <p:grpSp>
        <p:nvGrpSpPr>
          <p:cNvPr id="6" name="Group 6601"/>
          <p:cNvGrpSpPr/>
          <p:nvPr/>
        </p:nvGrpSpPr>
        <p:grpSpPr>
          <a:xfrm>
            <a:off x="1271894" y="1667307"/>
            <a:ext cx="2625466" cy="1800672"/>
            <a:chOff x="0" y="0"/>
            <a:chExt cx="2794000" cy="1800671"/>
          </a:xfrm>
        </p:grpSpPr>
        <p:sp>
          <p:nvSpPr>
            <p:cNvPr id="17" name="Shape 6599"/>
            <p:cNvSpPr/>
            <p:nvPr/>
          </p:nvSpPr>
          <p:spPr>
            <a:xfrm>
              <a:off x="0" y="762000"/>
              <a:ext cx="2794000" cy="1038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latin typeface="+mn-ea"/>
                  <a:ea typeface="+mn-ea"/>
                </a:rPr>
                <a:t>非上市公司数据库所收录的数据均来自于国家统计局等权威单位。</a:t>
              </a:r>
              <a:endParaRPr sz="1200" dirty="0">
                <a:latin typeface="+mn-ea"/>
                <a:ea typeface="+mn-ea"/>
              </a:endParaRPr>
            </a:p>
          </p:txBody>
        </p:sp>
        <p:sp>
          <p:nvSpPr>
            <p:cNvPr id="18" name="Shape 6600"/>
            <p:cNvSpPr/>
            <p:nvPr/>
          </p:nvSpPr>
          <p:spPr>
            <a:xfrm>
              <a:off x="0" y="0"/>
              <a:ext cx="27940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4C4C4C"/>
                  </a:solidFill>
                </a:defRPr>
              </a:lvl1pPr>
            </a:lstStyle>
            <a:p>
              <a:r>
                <a:rPr lang="zh-CN" altLang="en-US" sz="2400" b="1" dirty="0">
                  <a:latin typeface="+mn-ea"/>
                </a:rPr>
                <a:t>来源权威</a:t>
              </a:r>
              <a:endParaRPr sz="2400" b="1" dirty="0">
                <a:latin typeface="+mn-ea"/>
              </a:endParaRPr>
            </a:p>
          </p:txBody>
        </p:sp>
      </p:grpSp>
      <p:grpSp>
        <p:nvGrpSpPr>
          <p:cNvPr id="8" name="Group 6604"/>
          <p:cNvGrpSpPr/>
          <p:nvPr/>
        </p:nvGrpSpPr>
        <p:grpSpPr>
          <a:xfrm>
            <a:off x="1272975" y="3737043"/>
            <a:ext cx="2625466" cy="1849594"/>
            <a:chOff x="0" y="0"/>
            <a:chExt cx="2794000" cy="1849592"/>
          </a:xfrm>
        </p:grpSpPr>
        <p:sp>
          <p:nvSpPr>
            <p:cNvPr id="15" name="Shape 6602"/>
            <p:cNvSpPr/>
            <p:nvPr/>
          </p:nvSpPr>
          <p:spPr>
            <a:xfrm>
              <a:off x="0" y="810921"/>
              <a:ext cx="2794000" cy="1038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zh-CN" sz="1200" dirty="0">
                  <a:latin typeface="+mn-ea"/>
                  <a:ea typeface="+mn-ea"/>
                </a:rPr>
                <a:t>包含省份地区类变量，可按省份地区对企业进行分类，为区域研究提供基础。</a:t>
              </a:r>
              <a:endParaRPr lang="en-US" altLang="zh-CN" sz="1200" dirty="0">
                <a:latin typeface="+mn-ea"/>
                <a:ea typeface="+mn-ea"/>
              </a:endParaRPr>
            </a:p>
            <a:p>
              <a:r>
                <a:rPr lang="zh-CN" altLang="zh-CN" sz="1200" dirty="0">
                  <a:latin typeface="+mn-ea"/>
                  <a:ea typeface="+mn-ea"/>
                </a:rPr>
                <a:t>包含</a:t>
              </a:r>
              <a:r>
                <a:rPr lang="zh-CN" altLang="en-US" sz="1200" dirty="0">
                  <a:latin typeface="+mn-ea"/>
                  <a:ea typeface="+mn-ea"/>
                </a:rPr>
                <a:t>行业</a:t>
              </a:r>
              <a:r>
                <a:rPr lang="zh-CN" altLang="zh-CN" sz="1200" dirty="0">
                  <a:latin typeface="+mn-ea"/>
                  <a:ea typeface="+mn-ea"/>
                </a:rPr>
                <a:t>变量，可按</a:t>
              </a:r>
              <a:r>
                <a:rPr lang="zh-CN" altLang="en-US" sz="1200" dirty="0">
                  <a:latin typeface="+mn-ea"/>
                  <a:ea typeface="+mn-ea"/>
                </a:rPr>
                <a:t>行业</a:t>
              </a:r>
              <a:r>
                <a:rPr lang="zh-CN" altLang="zh-CN" sz="1200" dirty="0">
                  <a:latin typeface="+mn-ea"/>
                  <a:ea typeface="+mn-ea"/>
                </a:rPr>
                <a:t>对企业进行分类，为</a:t>
              </a:r>
              <a:r>
                <a:rPr lang="zh-CN" altLang="en-US" sz="1200" dirty="0">
                  <a:latin typeface="+mn-ea"/>
                  <a:ea typeface="+mn-ea"/>
                </a:rPr>
                <a:t>行业</a:t>
              </a:r>
              <a:r>
                <a:rPr lang="zh-CN" altLang="zh-CN" sz="1200" dirty="0">
                  <a:latin typeface="+mn-ea"/>
                  <a:ea typeface="+mn-ea"/>
                </a:rPr>
                <a:t>研究提供基础。</a:t>
              </a:r>
              <a:endParaRPr lang="en-US" altLang="zh-CN" sz="1200" dirty="0">
                <a:latin typeface="+mn-ea"/>
                <a:ea typeface="+mn-ea"/>
              </a:endParaRPr>
            </a:p>
            <a:p>
              <a:endParaRPr sz="1200" dirty="0">
                <a:latin typeface="+mn-ea"/>
                <a:ea typeface="+mn-ea"/>
              </a:endParaRPr>
            </a:p>
          </p:txBody>
        </p:sp>
        <p:sp>
          <p:nvSpPr>
            <p:cNvPr id="16" name="Shape 6603"/>
            <p:cNvSpPr/>
            <p:nvPr/>
          </p:nvSpPr>
          <p:spPr>
            <a:xfrm>
              <a:off x="0" y="0"/>
              <a:ext cx="27940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4C4C4C"/>
                  </a:solidFill>
                </a:defRPr>
              </a:lvl1pPr>
            </a:lstStyle>
            <a:p>
              <a:r>
                <a:rPr lang="zh-CN" altLang="en-US" sz="2400" b="1" dirty="0">
                  <a:latin typeface="+mn-ea"/>
                </a:rPr>
                <a:t>特色变量</a:t>
              </a:r>
              <a:endParaRPr sz="2400" b="1" dirty="0">
                <a:latin typeface="+mn-ea"/>
              </a:endParaRPr>
            </a:p>
          </p:txBody>
        </p:sp>
      </p:grpSp>
      <p:grpSp>
        <p:nvGrpSpPr>
          <p:cNvPr id="9" name="Group 6607"/>
          <p:cNvGrpSpPr/>
          <p:nvPr/>
        </p:nvGrpSpPr>
        <p:grpSpPr>
          <a:xfrm>
            <a:off x="7943161" y="1649382"/>
            <a:ext cx="2931013" cy="1800672"/>
            <a:chOff x="0" y="0"/>
            <a:chExt cx="2794000" cy="1800671"/>
          </a:xfrm>
        </p:grpSpPr>
        <p:sp>
          <p:nvSpPr>
            <p:cNvPr id="13" name="Shape 6605"/>
            <p:cNvSpPr/>
            <p:nvPr/>
          </p:nvSpPr>
          <p:spPr>
            <a:xfrm>
              <a:off x="0" y="762000"/>
              <a:ext cx="2794000" cy="1038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latin typeface="+mn-ea"/>
                  <a:ea typeface="+mn-ea"/>
                </a:rPr>
                <a:t>数据库指标丰富，且历史数据完整，</a:t>
              </a:r>
              <a:r>
                <a:rPr lang="zh-CN" altLang="zh-CN" sz="1200" dirty="0">
                  <a:latin typeface="+mn-ea"/>
                  <a:ea typeface="+mn-ea"/>
                </a:rPr>
                <a:t>收录</a:t>
              </a:r>
              <a:r>
                <a:rPr lang="zh-CN" altLang="en-US" sz="1200" dirty="0">
                  <a:latin typeface="+mn-ea"/>
                  <a:ea typeface="+mn-ea"/>
                </a:rPr>
                <a:t>自</a:t>
              </a:r>
              <a:r>
                <a:rPr lang="en-US" altLang="zh-CN" sz="1200" dirty="0">
                  <a:latin typeface="+mn-ea"/>
                  <a:ea typeface="+mn-ea"/>
                </a:rPr>
                <a:t>1998-2013</a:t>
              </a:r>
              <a:r>
                <a:rPr lang="zh-CN" altLang="zh-CN" sz="1200" dirty="0">
                  <a:latin typeface="+mn-ea"/>
                  <a:ea typeface="+mn-ea"/>
                </a:rPr>
                <a:t>年我国规模以上工业企业的全部历史数据。</a:t>
              </a:r>
              <a:r>
                <a:rPr lang="zh-CN" altLang="en-US" sz="1200" dirty="0">
                  <a:latin typeface="+mn-ea"/>
                  <a:ea typeface="+mn-ea"/>
                </a:rPr>
                <a:t>而在此之前的研究范围是以</a:t>
              </a:r>
              <a:r>
                <a:rPr lang="en-US" altLang="zh-CN" sz="1200" dirty="0">
                  <a:latin typeface="+mn-ea"/>
                  <a:ea typeface="+mn-ea"/>
                </a:rPr>
                <a:t>1998-2008</a:t>
              </a:r>
              <a:r>
                <a:rPr lang="zh-CN" altLang="en-US" sz="1200" dirty="0">
                  <a:latin typeface="+mn-ea"/>
                  <a:ea typeface="+mn-ea"/>
                </a:rPr>
                <a:t>年数据为主。</a:t>
              </a:r>
              <a:endParaRPr sz="1200" dirty="0">
                <a:latin typeface="+mn-ea"/>
                <a:ea typeface="+mn-ea"/>
              </a:endParaRPr>
            </a:p>
          </p:txBody>
        </p:sp>
        <p:sp>
          <p:nvSpPr>
            <p:cNvPr id="14" name="Shape 6606"/>
            <p:cNvSpPr/>
            <p:nvPr/>
          </p:nvSpPr>
          <p:spPr>
            <a:xfrm>
              <a:off x="0" y="0"/>
              <a:ext cx="27940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4C4C4C"/>
                  </a:solidFill>
                </a:defRPr>
              </a:lvl1pPr>
            </a:lstStyle>
            <a:p>
              <a:r>
                <a:rPr lang="zh-CN" altLang="en-US" sz="2400" b="1" dirty="0">
                  <a:latin typeface="+mn-ea"/>
                </a:rPr>
                <a:t>数据完整</a:t>
              </a:r>
              <a:endParaRPr sz="2400" b="1" dirty="0">
                <a:latin typeface="+mn-ea"/>
              </a:endParaRPr>
            </a:p>
          </p:txBody>
        </p:sp>
      </p:grpSp>
      <p:grpSp>
        <p:nvGrpSpPr>
          <p:cNvPr id="10" name="Group 6610"/>
          <p:cNvGrpSpPr/>
          <p:nvPr/>
        </p:nvGrpSpPr>
        <p:grpSpPr>
          <a:xfrm>
            <a:off x="7934196" y="3772906"/>
            <a:ext cx="2931013" cy="1849594"/>
            <a:chOff x="0" y="0"/>
            <a:chExt cx="2794000" cy="1849592"/>
          </a:xfrm>
        </p:grpSpPr>
        <p:sp>
          <p:nvSpPr>
            <p:cNvPr id="11" name="Shape 6608"/>
            <p:cNvSpPr/>
            <p:nvPr/>
          </p:nvSpPr>
          <p:spPr>
            <a:xfrm>
              <a:off x="0" y="810921"/>
              <a:ext cx="2794000" cy="1038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4D4D4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sz="1200" dirty="0">
                  <a:latin typeface="+mn-ea"/>
                  <a:ea typeface="+mn-ea"/>
                </a:rPr>
                <a:t>数据库</a:t>
              </a:r>
              <a:r>
                <a:rPr lang="zh-CN" altLang="zh-CN" sz="1200" dirty="0">
                  <a:latin typeface="+mn-ea"/>
                  <a:ea typeface="+mn-ea"/>
                </a:rPr>
                <a:t>对所有年份的法人单位进行统一编码，便于</a:t>
              </a:r>
              <a:r>
                <a:rPr lang="zh-CN" altLang="en-US" sz="1200" dirty="0">
                  <a:latin typeface="+mn-ea"/>
                  <a:ea typeface="+mn-ea"/>
                </a:rPr>
                <a:t>用户</a:t>
              </a:r>
              <a:r>
                <a:rPr lang="zh-CN" altLang="zh-CN" sz="1200" dirty="0">
                  <a:latin typeface="+mn-ea"/>
                  <a:ea typeface="+mn-ea"/>
                </a:rPr>
                <a:t>提取同一法人单位连续年份的数据。</a:t>
              </a:r>
              <a:endParaRPr lang="zh-CN" altLang="en-US" sz="1200" dirty="0">
                <a:latin typeface="+mn-ea"/>
                <a:ea typeface="+mn-ea"/>
              </a:endParaRPr>
            </a:p>
            <a:p>
              <a:endParaRPr sz="1200" dirty="0">
                <a:latin typeface="+mn-ea"/>
                <a:ea typeface="+mn-ea"/>
              </a:endParaRPr>
            </a:p>
          </p:txBody>
        </p:sp>
        <p:sp>
          <p:nvSpPr>
            <p:cNvPr id="12" name="Shape 6609"/>
            <p:cNvSpPr/>
            <p:nvPr/>
          </p:nvSpPr>
          <p:spPr>
            <a:xfrm>
              <a:off x="0" y="0"/>
              <a:ext cx="27940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4C4C4C"/>
                  </a:solidFill>
                </a:defRPr>
              </a:lvl1pPr>
            </a:lstStyle>
            <a:p>
              <a:r>
                <a:rPr lang="zh-CN" altLang="en-US" sz="2400" b="1" dirty="0">
                  <a:latin typeface="+mn-ea"/>
                </a:rPr>
                <a:t>统一编码</a:t>
              </a:r>
              <a:endParaRPr sz="2400" b="1" dirty="0"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68578" y="1721224"/>
            <a:ext cx="3334604" cy="3583648"/>
            <a:chOff x="4211709" y="1544169"/>
            <a:chExt cx="3676966" cy="3886208"/>
          </a:xfrm>
        </p:grpSpPr>
        <p:grpSp>
          <p:nvGrpSpPr>
            <p:cNvPr id="5" name="Group 6598"/>
            <p:cNvGrpSpPr/>
            <p:nvPr/>
          </p:nvGrpSpPr>
          <p:grpSpPr>
            <a:xfrm>
              <a:off x="4211709" y="1544169"/>
              <a:ext cx="3676966" cy="3886208"/>
              <a:chOff x="-1" y="-1"/>
              <a:chExt cx="3912998" cy="3886206"/>
            </a:xfrm>
          </p:grpSpPr>
          <p:sp>
            <p:nvSpPr>
              <p:cNvPr id="19" name="Shape 6589"/>
              <p:cNvSpPr/>
              <p:nvPr/>
            </p:nvSpPr>
            <p:spPr>
              <a:xfrm>
                <a:off x="955851" y="990153"/>
                <a:ext cx="949872" cy="914847"/>
              </a:xfrm>
              <a:prstGeom prst="rect">
                <a:avLst/>
              </a:prstGeom>
              <a:solidFill>
                <a:srgbClr val="348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200">
                  <a:latin typeface="+mn-ea"/>
                </a:endParaRPr>
              </a:p>
            </p:txBody>
          </p:sp>
          <p:sp>
            <p:nvSpPr>
              <p:cNvPr id="21" name="Shape 6590"/>
              <p:cNvSpPr/>
              <p:nvPr/>
            </p:nvSpPr>
            <p:spPr>
              <a:xfrm>
                <a:off x="-1" y="1981200"/>
                <a:ext cx="1905724" cy="190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591" extrusionOk="0">
                    <a:moveTo>
                      <a:pt x="10244" y="21591"/>
                    </a:moveTo>
                    <a:cubicBezTo>
                      <a:pt x="12868" y="21590"/>
                      <a:pt x="15488" y="20532"/>
                      <a:pt x="17488" y="18429"/>
                    </a:cubicBezTo>
                    <a:cubicBezTo>
                      <a:pt x="19583" y="16225"/>
                      <a:pt x="20600" y="13379"/>
                      <a:pt x="20488" y="10368"/>
                    </a:cubicBezTo>
                    <a:lnTo>
                      <a:pt x="20488" y="0"/>
                    </a:lnTo>
                    <a:lnTo>
                      <a:pt x="10274" y="0"/>
                    </a:lnTo>
                    <a:cubicBezTo>
                      <a:pt x="7642" y="-8"/>
                      <a:pt x="5008" y="1046"/>
                      <a:pt x="3000" y="3162"/>
                    </a:cubicBezTo>
                    <a:cubicBezTo>
                      <a:pt x="-1000" y="7378"/>
                      <a:pt x="-1000" y="14213"/>
                      <a:pt x="3000" y="18429"/>
                    </a:cubicBezTo>
                    <a:cubicBezTo>
                      <a:pt x="5001" y="20537"/>
                      <a:pt x="7622" y="21592"/>
                      <a:pt x="10244" y="21591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200">
                  <a:latin typeface="+mn-ea"/>
                </a:endParaRPr>
              </a:p>
            </p:txBody>
          </p:sp>
          <p:sp>
            <p:nvSpPr>
              <p:cNvPr id="22" name="Shape 6591"/>
              <p:cNvSpPr/>
              <p:nvPr/>
            </p:nvSpPr>
            <p:spPr>
              <a:xfrm>
                <a:off x="577959" y="2436919"/>
                <a:ext cx="750527" cy="993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92" y="19156"/>
                    </a:moveTo>
                    <a:lnTo>
                      <a:pt x="8275" y="19156"/>
                    </a:lnTo>
                    <a:cubicBezTo>
                      <a:pt x="8093" y="19156"/>
                      <a:pt x="7945" y="19268"/>
                      <a:pt x="7945" y="19405"/>
                    </a:cubicBezTo>
                    <a:lnTo>
                      <a:pt x="7945" y="19605"/>
                    </a:lnTo>
                    <a:lnTo>
                      <a:pt x="7945" y="20103"/>
                    </a:lnTo>
                    <a:lnTo>
                      <a:pt x="7945" y="20157"/>
                    </a:lnTo>
                    <a:lnTo>
                      <a:pt x="7945" y="20303"/>
                    </a:lnTo>
                    <a:cubicBezTo>
                      <a:pt x="7945" y="20440"/>
                      <a:pt x="8093" y="20552"/>
                      <a:pt x="8275" y="20552"/>
                    </a:cubicBezTo>
                    <a:lnTo>
                      <a:pt x="8719" y="20552"/>
                    </a:lnTo>
                    <a:cubicBezTo>
                      <a:pt x="9029" y="21165"/>
                      <a:pt x="9813" y="21600"/>
                      <a:pt x="10734" y="21600"/>
                    </a:cubicBezTo>
                    <a:cubicBezTo>
                      <a:pt x="11654" y="21600"/>
                      <a:pt x="12438" y="21165"/>
                      <a:pt x="12748" y="20552"/>
                    </a:cubicBezTo>
                    <a:lnTo>
                      <a:pt x="13192" y="20552"/>
                    </a:lnTo>
                    <a:cubicBezTo>
                      <a:pt x="13374" y="20552"/>
                      <a:pt x="13522" y="20440"/>
                      <a:pt x="13522" y="20303"/>
                    </a:cubicBezTo>
                    <a:lnTo>
                      <a:pt x="13522" y="20157"/>
                    </a:lnTo>
                    <a:lnTo>
                      <a:pt x="13522" y="20103"/>
                    </a:lnTo>
                    <a:lnTo>
                      <a:pt x="13522" y="19605"/>
                    </a:lnTo>
                    <a:lnTo>
                      <a:pt x="13522" y="19405"/>
                    </a:lnTo>
                    <a:cubicBezTo>
                      <a:pt x="13522" y="19268"/>
                      <a:pt x="13374" y="19156"/>
                      <a:pt x="13192" y="19156"/>
                    </a:cubicBezTo>
                    <a:close/>
                    <a:moveTo>
                      <a:pt x="17134" y="7620"/>
                    </a:moveTo>
                    <a:cubicBezTo>
                      <a:pt x="15269" y="4168"/>
                      <a:pt x="10800" y="4330"/>
                      <a:pt x="10800" y="4330"/>
                    </a:cubicBezTo>
                    <a:cubicBezTo>
                      <a:pt x="10800" y="4330"/>
                      <a:pt x="6331" y="4168"/>
                      <a:pt x="4466" y="7620"/>
                    </a:cubicBezTo>
                    <a:cubicBezTo>
                      <a:pt x="3206" y="9951"/>
                      <a:pt x="4729" y="11857"/>
                      <a:pt x="4729" y="11857"/>
                    </a:cubicBezTo>
                    <a:cubicBezTo>
                      <a:pt x="4729" y="11857"/>
                      <a:pt x="6461" y="14325"/>
                      <a:pt x="6775" y="15247"/>
                    </a:cubicBezTo>
                    <a:cubicBezTo>
                      <a:pt x="6898" y="15609"/>
                      <a:pt x="7085" y="16147"/>
                      <a:pt x="7220" y="16663"/>
                    </a:cubicBezTo>
                    <a:cubicBezTo>
                      <a:pt x="7429" y="17462"/>
                      <a:pt x="7572" y="18213"/>
                      <a:pt x="8606" y="18213"/>
                    </a:cubicBezTo>
                    <a:cubicBezTo>
                      <a:pt x="10243" y="18213"/>
                      <a:pt x="10800" y="18213"/>
                      <a:pt x="10800" y="18213"/>
                    </a:cubicBezTo>
                    <a:cubicBezTo>
                      <a:pt x="10800" y="18213"/>
                      <a:pt x="11356" y="18213"/>
                      <a:pt x="12994" y="18213"/>
                    </a:cubicBezTo>
                    <a:cubicBezTo>
                      <a:pt x="14028" y="18213"/>
                      <a:pt x="14171" y="17462"/>
                      <a:pt x="14379" y="16663"/>
                    </a:cubicBezTo>
                    <a:cubicBezTo>
                      <a:pt x="14515" y="16147"/>
                      <a:pt x="14702" y="15609"/>
                      <a:pt x="14825" y="15247"/>
                    </a:cubicBezTo>
                    <a:cubicBezTo>
                      <a:pt x="15138" y="14325"/>
                      <a:pt x="16871" y="11857"/>
                      <a:pt x="16871" y="11857"/>
                    </a:cubicBezTo>
                    <a:cubicBezTo>
                      <a:pt x="16871" y="11857"/>
                      <a:pt x="18394" y="9951"/>
                      <a:pt x="17134" y="7620"/>
                    </a:cubicBezTo>
                    <a:close/>
                    <a:moveTo>
                      <a:pt x="3447" y="2095"/>
                    </a:moveTo>
                    <a:lnTo>
                      <a:pt x="3063" y="2386"/>
                    </a:lnTo>
                    <a:cubicBezTo>
                      <a:pt x="2797" y="2586"/>
                      <a:pt x="2797" y="2909"/>
                      <a:pt x="3063" y="3110"/>
                    </a:cubicBezTo>
                    <a:lnTo>
                      <a:pt x="5474" y="4932"/>
                    </a:lnTo>
                    <a:cubicBezTo>
                      <a:pt x="5992" y="4583"/>
                      <a:pt x="6535" y="4313"/>
                      <a:pt x="7067" y="4107"/>
                    </a:cubicBezTo>
                    <a:lnTo>
                      <a:pt x="4404" y="2095"/>
                    </a:lnTo>
                    <a:cubicBezTo>
                      <a:pt x="4141" y="1896"/>
                      <a:pt x="3711" y="1896"/>
                      <a:pt x="3447" y="2095"/>
                    </a:cubicBezTo>
                    <a:close/>
                    <a:moveTo>
                      <a:pt x="0" y="7735"/>
                    </a:moveTo>
                    <a:lnTo>
                      <a:pt x="0" y="8146"/>
                    </a:lnTo>
                    <a:cubicBezTo>
                      <a:pt x="0" y="8429"/>
                      <a:pt x="304" y="8657"/>
                      <a:pt x="679" y="8657"/>
                    </a:cubicBezTo>
                    <a:lnTo>
                      <a:pt x="2843" y="8657"/>
                    </a:lnTo>
                    <a:cubicBezTo>
                      <a:pt x="2928" y="8217"/>
                      <a:pt x="3087" y="7754"/>
                      <a:pt x="3346" y="7275"/>
                    </a:cubicBezTo>
                    <a:cubicBezTo>
                      <a:pt x="3355" y="7259"/>
                      <a:pt x="3365" y="7241"/>
                      <a:pt x="3375" y="7224"/>
                    </a:cubicBezTo>
                    <a:lnTo>
                      <a:pt x="679" y="7224"/>
                    </a:lnTo>
                    <a:cubicBezTo>
                      <a:pt x="304" y="7224"/>
                      <a:pt x="0" y="7452"/>
                      <a:pt x="0" y="7735"/>
                    </a:cubicBezTo>
                    <a:close/>
                    <a:moveTo>
                      <a:pt x="18537" y="2386"/>
                    </a:moveTo>
                    <a:lnTo>
                      <a:pt x="18152" y="2095"/>
                    </a:lnTo>
                    <a:cubicBezTo>
                      <a:pt x="17890" y="1896"/>
                      <a:pt x="17459" y="1896"/>
                      <a:pt x="17196" y="2095"/>
                    </a:cubicBezTo>
                    <a:lnTo>
                      <a:pt x="14533" y="4107"/>
                    </a:lnTo>
                    <a:cubicBezTo>
                      <a:pt x="15064" y="4313"/>
                      <a:pt x="15608" y="4583"/>
                      <a:pt x="16125" y="4932"/>
                    </a:cubicBezTo>
                    <a:lnTo>
                      <a:pt x="18537" y="3110"/>
                    </a:lnTo>
                    <a:cubicBezTo>
                      <a:pt x="18802" y="2909"/>
                      <a:pt x="18802" y="2586"/>
                      <a:pt x="18537" y="2386"/>
                    </a:cubicBezTo>
                    <a:close/>
                    <a:moveTo>
                      <a:pt x="20921" y="7224"/>
                    </a:moveTo>
                    <a:lnTo>
                      <a:pt x="18225" y="7224"/>
                    </a:lnTo>
                    <a:cubicBezTo>
                      <a:pt x="18235" y="7241"/>
                      <a:pt x="18245" y="7259"/>
                      <a:pt x="18254" y="7275"/>
                    </a:cubicBezTo>
                    <a:cubicBezTo>
                      <a:pt x="18512" y="7754"/>
                      <a:pt x="18672" y="8217"/>
                      <a:pt x="18757" y="8657"/>
                    </a:cubicBezTo>
                    <a:lnTo>
                      <a:pt x="20921" y="8657"/>
                    </a:lnTo>
                    <a:cubicBezTo>
                      <a:pt x="21295" y="8657"/>
                      <a:pt x="21600" y="8429"/>
                      <a:pt x="21600" y="8146"/>
                    </a:cubicBezTo>
                    <a:lnTo>
                      <a:pt x="21600" y="7735"/>
                    </a:lnTo>
                    <a:cubicBezTo>
                      <a:pt x="21600" y="7452"/>
                      <a:pt x="21295" y="7224"/>
                      <a:pt x="20921" y="7224"/>
                    </a:cubicBezTo>
                    <a:close/>
                    <a:moveTo>
                      <a:pt x="11750" y="511"/>
                    </a:moveTo>
                    <a:lnTo>
                      <a:pt x="11750" y="3461"/>
                    </a:lnTo>
                    <a:cubicBezTo>
                      <a:pt x="11360" y="3424"/>
                      <a:pt x="11061" y="3417"/>
                      <a:pt x="10894" y="3417"/>
                    </a:cubicBezTo>
                    <a:lnTo>
                      <a:pt x="10706" y="3417"/>
                    </a:lnTo>
                    <a:cubicBezTo>
                      <a:pt x="10539" y="3417"/>
                      <a:pt x="10240" y="3424"/>
                      <a:pt x="9850" y="3461"/>
                    </a:cubicBezTo>
                    <a:lnTo>
                      <a:pt x="9850" y="511"/>
                    </a:lnTo>
                    <a:cubicBezTo>
                      <a:pt x="9850" y="230"/>
                      <a:pt x="10155" y="0"/>
                      <a:pt x="10529" y="0"/>
                    </a:cubicBezTo>
                    <a:lnTo>
                      <a:pt x="11071" y="0"/>
                    </a:lnTo>
                    <a:cubicBezTo>
                      <a:pt x="11445" y="0"/>
                      <a:pt x="11750" y="230"/>
                      <a:pt x="11750" y="5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endParaRPr sz="1200">
                  <a:latin typeface="+mn-ea"/>
                </a:endParaRPr>
              </a:p>
            </p:txBody>
          </p:sp>
          <p:sp>
            <p:nvSpPr>
              <p:cNvPr id="23" name="Shape 6592"/>
              <p:cNvSpPr/>
              <p:nvPr/>
            </p:nvSpPr>
            <p:spPr>
              <a:xfrm rot="10800000" flipH="1">
                <a:off x="2007273" y="1981199"/>
                <a:ext cx="1905724" cy="190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591" extrusionOk="0">
                    <a:moveTo>
                      <a:pt x="10253" y="0"/>
                    </a:moveTo>
                    <a:cubicBezTo>
                      <a:pt x="7629" y="1"/>
                      <a:pt x="5009" y="1059"/>
                      <a:pt x="3009" y="3162"/>
                    </a:cubicBezTo>
                    <a:cubicBezTo>
                      <a:pt x="914" y="5366"/>
                      <a:pt x="-103" y="8212"/>
                      <a:pt x="9" y="11223"/>
                    </a:cubicBezTo>
                    <a:lnTo>
                      <a:pt x="9" y="21591"/>
                    </a:lnTo>
                    <a:lnTo>
                      <a:pt x="10223" y="21591"/>
                    </a:lnTo>
                    <a:cubicBezTo>
                      <a:pt x="12855" y="21599"/>
                      <a:pt x="15489" y="20545"/>
                      <a:pt x="17497" y="18429"/>
                    </a:cubicBezTo>
                    <a:cubicBezTo>
                      <a:pt x="21497" y="14213"/>
                      <a:pt x="21497" y="7378"/>
                      <a:pt x="17497" y="3162"/>
                    </a:cubicBezTo>
                    <a:cubicBezTo>
                      <a:pt x="15496" y="1054"/>
                      <a:pt x="12875" y="-1"/>
                      <a:pt x="10253" y="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200">
                  <a:latin typeface="+mn-ea"/>
                </a:endParaRPr>
              </a:p>
            </p:txBody>
          </p:sp>
          <p:sp>
            <p:nvSpPr>
              <p:cNvPr id="24" name="Shape 6593"/>
              <p:cNvSpPr/>
              <p:nvPr/>
            </p:nvSpPr>
            <p:spPr>
              <a:xfrm>
                <a:off x="2502394" y="2476276"/>
                <a:ext cx="914856" cy="914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7554"/>
                    </a:moveTo>
                    <a:cubicBezTo>
                      <a:pt x="7073" y="17554"/>
                      <a:pt x="4046" y="14531"/>
                      <a:pt x="4046" y="10800"/>
                    </a:cubicBezTo>
                    <a:cubicBezTo>
                      <a:pt x="4046" y="7070"/>
                      <a:pt x="7073" y="4047"/>
                      <a:pt x="10800" y="4047"/>
                    </a:cubicBezTo>
                    <a:cubicBezTo>
                      <a:pt x="14530" y="4047"/>
                      <a:pt x="17553" y="7070"/>
                      <a:pt x="17553" y="10800"/>
                    </a:cubicBezTo>
                    <a:cubicBezTo>
                      <a:pt x="17553" y="14531"/>
                      <a:pt x="14530" y="17554"/>
                      <a:pt x="10800" y="17554"/>
                    </a:cubicBezTo>
                    <a:close/>
                    <a:moveTo>
                      <a:pt x="19739" y="9168"/>
                    </a:moveTo>
                    <a:lnTo>
                      <a:pt x="19652" y="9160"/>
                    </a:lnTo>
                    <a:cubicBezTo>
                      <a:pt x="19419" y="7896"/>
                      <a:pt x="18921" y="6718"/>
                      <a:pt x="18213" y="5698"/>
                    </a:cubicBezTo>
                    <a:lnTo>
                      <a:pt x="18273" y="5627"/>
                    </a:lnTo>
                    <a:lnTo>
                      <a:pt x="19458" y="4181"/>
                    </a:lnTo>
                    <a:lnTo>
                      <a:pt x="17415" y="2138"/>
                    </a:lnTo>
                    <a:lnTo>
                      <a:pt x="15969" y="3323"/>
                    </a:lnTo>
                    <a:lnTo>
                      <a:pt x="15898" y="3383"/>
                    </a:lnTo>
                    <a:cubicBezTo>
                      <a:pt x="14878" y="2679"/>
                      <a:pt x="13705" y="2181"/>
                      <a:pt x="12436" y="1948"/>
                    </a:cubicBezTo>
                    <a:lnTo>
                      <a:pt x="12428" y="1857"/>
                    </a:lnTo>
                    <a:lnTo>
                      <a:pt x="12243" y="0"/>
                    </a:lnTo>
                    <a:lnTo>
                      <a:pt x="9354" y="0"/>
                    </a:lnTo>
                    <a:lnTo>
                      <a:pt x="9168" y="1861"/>
                    </a:lnTo>
                    <a:lnTo>
                      <a:pt x="9160" y="1952"/>
                    </a:lnTo>
                    <a:cubicBezTo>
                      <a:pt x="7895" y="2185"/>
                      <a:pt x="6722" y="2679"/>
                      <a:pt x="5698" y="3387"/>
                    </a:cubicBezTo>
                    <a:lnTo>
                      <a:pt x="5627" y="3328"/>
                    </a:lnTo>
                    <a:lnTo>
                      <a:pt x="4181" y="2146"/>
                    </a:lnTo>
                    <a:lnTo>
                      <a:pt x="2138" y="4185"/>
                    </a:lnTo>
                    <a:lnTo>
                      <a:pt x="3323" y="5631"/>
                    </a:lnTo>
                    <a:lnTo>
                      <a:pt x="3383" y="5702"/>
                    </a:lnTo>
                    <a:cubicBezTo>
                      <a:pt x="2679" y="6722"/>
                      <a:pt x="2181" y="7899"/>
                      <a:pt x="1952" y="9165"/>
                    </a:cubicBezTo>
                    <a:lnTo>
                      <a:pt x="1857" y="9172"/>
                    </a:lnTo>
                    <a:lnTo>
                      <a:pt x="0" y="9362"/>
                    </a:lnTo>
                    <a:lnTo>
                      <a:pt x="0" y="12246"/>
                    </a:lnTo>
                    <a:lnTo>
                      <a:pt x="1861" y="12432"/>
                    </a:lnTo>
                    <a:lnTo>
                      <a:pt x="1952" y="12440"/>
                    </a:lnTo>
                    <a:cubicBezTo>
                      <a:pt x="2185" y="13705"/>
                      <a:pt x="2683" y="14882"/>
                      <a:pt x="3387" y="15902"/>
                    </a:cubicBezTo>
                    <a:lnTo>
                      <a:pt x="3327" y="15973"/>
                    </a:lnTo>
                    <a:lnTo>
                      <a:pt x="2145" y="17419"/>
                    </a:lnTo>
                    <a:lnTo>
                      <a:pt x="4185" y="19463"/>
                    </a:lnTo>
                    <a:lnTo>
                      <a:pt x="5631" y="18277"/>
                    </a:lnTo>
                    <a:lnTo>
                      <a:pt x="5702" y="18218"/>
                    </a:lnTo>
                    <a:cubicBezTo>
                      <a:pt x="6722" y="18921"/>
                      <a:pt x="7899" y="19419"/>
                      <a:pt x="9164" y="19652"/>
                    </a:cubicBezTo>
                    <a:lnTo>
                      <a:pt x="9172" y="19743"/>
                    </a:lnTo>
                    <a:lnTo>
                      <a:pt x="9362" y="21600"/>
                    </a:lnTo>
                    <a:lnTo>
                      <a:pt x="12246" y="21600"/>
                    </a:lnTo>
                    <a:lnTo>
                      <a:pt x="12432" y="19739"/>
                    </a:lnTo>
                    <a:lnTo>
                      <a:pt x="12440" y="19652"/>
                    </a:lnTo>
                    <a:cubicBezTo>
                      <a:pt x="13708" y="19415"/>
                      <a:pt x="14882" y="18921"/>
                      <a:pt x="15901" y="18214"/>
                    </a:cubicBezTo>
                    <a:lnTo>
                      <a:pt x="15973" y="18273"/>
                    </a:lnTo>
                    <a:lnTo>
                      <a:pt x="17419" y="19458"/>
                    </a:lnTo>
                    <a:lnTo>
                      <a:pt x="19462" y="17415"/>
                    </a:lnTo>
                    <a:lnTo>
                      <a:pt x="18277" y="15969"/>
                    </a:lnTo>
                    <a:lnTo>
                      <a:pt x="18217" y="15898"/>
                    </a:lnTo>
                    <a:cubicBezTo>
                      <a:pt x="18921" y="14878"/>
                      <a:pt x="19419" y="13705"/>
                      <a:pt x="19652" y="12436"/>
                    </a:cubicBezTo>
                    <a:lnTo>
                      <a:pt x="19743" y="12428"/>
                    </a:lnTo>
                    <a:lnTo>
                      <a:pt x="21600" y="12239"/>
                    </a:lnTo>
                    <a:lnTo>
                      <a:pt x="21600" y="9354"/>
                    </a:lnTo>
                    <a:cubicBezTo>
                      <a:pt x="21600" y="9354"/>
                      <a:pt x="19739" y="9168"/>
                      <a:pt x="19739" y="9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000">
                  <a:latin typeface="+mn-ea"/>
                </a:endParaRPr>
              </a:p>
            </p:txBody>
          </p:sp>
          <p:sp>
            <p:nvSpPr>
              <p:cNvPr id="25" name="Shape 6594"/>
              <p:cNvSpPr/>
              <p:nvPr/>
            </p:nvSpPr>
            <p:spPr>
              <a:xfrm rot="10800000" flipH="1">
                <a:off x="722" y="-1"/>
                <a:ext cx="1905724" cy="190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591" extrusionOk="0">
                    <a:moveTo>
                      <a:pt x="10244" y="21591"/>
                    </a:moveTo>
                    <a:cubicBezTo>
                      <a:pt x="12868" y="21590"/>
                      <a:pt x="15488" y="20532"/>
                      <a:pt x="17488" y="18429"/>
                    </a:cubicBezTo>
                    <a:cubicBezTo>
                      <a:pt x="19583" y="16225"/>
                      <a:pt x="20600" y="13379"/>
                      <a:pt x="20488" y="10368"/>
                    </a:cubicBezTo>
                    <a:lnTo>
                      <a:pt x="20488" y="0"/>
                    </a:lnTo>
                    <a:lnTo>
                      <a:pt x="10274" y="0"/>
                    </a:lnTo>
                    <a:cubicBezTo>
                      <a:pt x="7642" y="-8"/>
                      <a:pt x="5008" y="1046"/>
                      <a:pt x="3000" y="3162"/>
                    </a:cubicBezTo>
                    <a:cubicBezTo>
                      <a:pt x="-1000" y="7378"/>
                      <a:pt x="-1000" y="14213"/>
                      <a:pt x="3000" y="18429"/>
                    </a:cubicBezTo>
                    <a:cubicBezTo>
                      <a:pt x="5001" y="20537"/>
                      <a:pt x="7622" y="21592"/>
                      <a:pt x="10244" y="21591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200">
                  <a:latin typeface="+mn-ea"/>
                </a:endParaRPr>
              </a:p>
            </p:txBody>
          </p:sp>
          <p:sp>
            <p:nvSpPr>
              <p:cNvPr id="27" name="Shape 6596"/>
              <p:cNvSpPr/>
              <p:nvPr/>
            </p:nvSpPr>
            <p:spPr>
              <a:xfrm>
                <a:off x="2006551" y="0"/>
                <a:ext cx="1905723" cy="190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591" extrusionOk="0">
                    <a:moveTo>
                      <a:pt x="10253" y="0"/>
                    </a:moveTo>
                    <a:cubicBezTo>
                      <a:pt x="7629" y="1"/>
                      <a:pt x="5009" y="1059"/>
                      <a:pt x="3009" y="3162"/>
                    </a:cubicBezTo>
                    <a:cubicBezTo>
                      <a:pt x="914" y="5366"/>
                      <a:pt x="-103" y="8212"/>
                      <a:pt x="9" y="11223"/>
                    </a:cubicBezTo>
                    <a:lnTo>
                      <a:pt x="9" y="21591"/>
                    </a:lnTo>
                    <a:lnTo>
                      <a:pt x="10223" y="21591"/>
                    </a:lnTo>
                    <a:cubicBezTo>
                      <a:pt x="12855" y="21599"/>
                      <a:pt x="15489" y="20545"/>
                      <a:pt x="17497" y="18429"/>
                    </a:cubicBezTo>
                    <a:cubicBezTo>
                      <a:pt x="21497" y="14213"/>
                      <a:pt x="21497" y="7378"/>
                      <a:pt x="17497" y="3162"/>
                    </a:cubicBezTo>
                    <a:cubicBezTo>
                      <a:pt x="15496" y="1054"/>
                      <a:pt x="12875" y="-1"/>
                      <a:pt x="10253" y="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solidFill>
                      <a:srgbClr val="4C4C4C"/>
                    </a:solidFill>
                  </a:defRPr>
                </a:pPr>
                <a:endParaRPr sz="1200">
                  <a:latin typeface="+mn-ea"/>
                </a:endParaRPr>
              </a:p>
            </p:txBody>
          </p:sp>
          <p:sp>
            <p:nvSpPr>
              <p:cNvPr id="26" name="Shape 6595"/>
              <p:cNvSpPr/>
              <p:nvPr/>
            </p:nvSpPr>
            <p:spPr>
              <a:xfrm>
                <a:off x="2385016" y="607058"/>
                <a:ext cx="955376" cy="637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3" y="7123"/>
                    </a:moveTo>
                    <a:cubicBezTo>
                      <a:pt x="17480" y="3071"/>
                      <a:pt x="15112" y="0"/>
                      <a:pt x="12266" y="0"/>
                    </a:cubicBezTo>
                    <a:cubicBezTo>
                      <a:pt x="10500" y="0"/>
                      <a:pt x="8919" y="1182"/>
                      <a:pt x="7855" y="3045"/>
                    </a:cubicBezTo>
                    <a:cubicBezTo>
                      <a:pt x="7580" y="2944"/>
                      <a:pt x="7293" y="2889"/>
                      <a:pt x="6998" y="2889"/>
                    </a:cubicBezTo>
                    <a:cubicBezTo>
                      <a:pt x="5273" y="2889"/>
                      <a:pt x="3837" y="4729"/>
                      <a:pt x="3514" y="7170"/>
                    </a:cubicBezTo>
                    <a:cubicBezTo>
                      <a:pt x="1482" y="8076"/>
                      <a:pt x="0" y="10894"/>
                      <a:pt x="0" y="14232"/>
                    </a:cubicBezTo>
                    <a:cubicBezTo>
                      <a:pt x="0" y="18301"/>
                      <a:pt x="2202" y="21600"/>
                      <a:pt x="4918" y="21600"/>
                    </a:cubicBezTo>
                    <a:lnTo>
                      <a:pt x="16682" y="21600"/>
                    </a:lnTo>
                    <a:cubicBezTo>
                      <a:pt x="19398" y="21600"/>
                      <a:pt x="21600" y="18301"/>
                      <a:pt x="21600" y="14232"/>
                    </a:cubicBezTo>
                    <a:cubicBezTo>
                      <a:pt x="21600" y="10833"/>
                      <a:pt x="20063" y="7973"/>
                      <a:pt x="17973" y="7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000">
                  <a:latin typeface="+mn-ea"/>
                </a:endParaRPr>
              </a:p>
            </p:txBody>
          </p:sp>
        </p:grpSp>
        <p:sp>
          <p:nvSpPr>
            <p:cNvPr id="29" name="AutoShape 92"/>
            <p:cNvSpPr/>
            <p:nvPr/>
          </p:nvSpPr>
          <p:spPr bwMode="auto">
            <a:xfrm>
              <a:off x="4682726" y="2114153"/>
              <a:ext cx="850534" cy="7276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287" y="12517"/>
                  </a:moveTo>
                  <a:cubicBezTo>
                    <a:pt x="14687" y="12517"/>
                    <a:pt x="15037" y="12647"/>
                    <a:pt x="15346" y="12910"/>
                  </a:cubicBezTo>
                  <a:lnTo>
                    <a:pt x="20700" y="17164"/>
                  </a:lnTo>
                  <a:cubicBezTo>
                    <a:pt x="20976" y="17407"/>
                    <a:pt x="21197" y="17703"/>
                    <a:pt x="21357" y="18051"/>
                  </a:cubicBezTo>
                  <a:cubicBezTo>
                    <a:pt x="21517" y="18398"/>
                    <a:pt x="21599" y="18779"/>
                    <a:pt x="21599" y="19191"/>
                  </a:cubicBezTo>
                  <a:cubicBezTo>
                    <a:pt x="21599" y="19860"/>
                    <a:pt x="21402" y="20428"/>
                    <a:pt x="21006" y="20896"/>
                  </a:cubicBezTo>
                  <a:cubicBezTo>
                    <a:pt x="20613" y="21365"/>
                    <a:pt x="20143" y="21599"/>
                    <a:pt x="19594" y="21599"/>
                  </a:cubicBezTo>
                  <a:cubicBezTo>
                    <a:pt x="19182" y="21599"/>
                    <a:pt x="18810" y="21458"/>
                    <a:pt x="18478" y="21179"/>
                  </a:cubicBezTo>
                  <a:lnTo>
                    <a:pt x="13128" y="16924"/>
                  </a:lnTo>
                  <a:cubicBezTo>
                    <a:pt x="12599" y="16498"/>
                    <a:pt x="12319" y="15908"/>
                    <a:pt x="12281" y="15154"/>
                  </a:cubicBezTo>
                  <a:lnTo>
                    <a:pt x="9713" y="13096"/>
                  </a:lnTo>
                  <a:lnTo>
                    <a:pt x="8518" y="15233"/>
                  </a:lnTo>
                  <a:cubicBezTo>
                    <a:pt x="8412" y="15411"/>
                    <a:pt x="8273" y="15504"/>
                    <a:pt x="8101" y="15504"/>
                  </a:cubicBezTo>
                  <a:cubicBezTo>
                    <a:pt x="7995" y="15504"/>
                    <a:pt x="7901" y="15468"/>
                    <a:pt x="7819" y="15397"/>
                  </a:cubicBezTo>
                  <a:cubicBezTo>
                    <a:pt x="8233" y="15747"/>
                    <a:pt x="8445" y="16199"/>
                    <a:pt x="8452" y="16746"/>
                  </a:cubicBezTo>
                  <a:cubicBezTo>
                    <a:pt x="8452" y="16972"/>
                    <a:pt x="8412" y="17187"/>
                    <a:pt x="8334" y="17390"/>
                  </a:cubicBezTo>
                  <a:cubicBezTo>
                    <a:pt x="8254" y="17591"/>
                    <a:pt x="8150" y="17777"/>
                    <a:pt x="8016" y="17944"/>
                  </a:cubicBezTo>
                  <a:cubicBezTo>
                    <a:pt x="7884" y="18107"/>
                    <a:pt x="7736" y="18240"/>
                    <a:pt x="7567" y="18342"/>
                  </a:cubicBezTo>
                  <a:cubicBezTo>
                    <a:pt x="7395" y="18440"/>
                    <a:pt x="7221" y="18488"/>
                    <a:pt x="7042" y="18488"/>
                  </a:cubicBezTo>
                  <a:cubicBezTo>
                    <a:pt x="6781" y="18488"/>
                    <a:pt x="6545" y="18409"/>
                    <a:pt x="6343" y="18246"/>
                  </a:cubicBezTo>
                  <a:lnTo>
                    <a:pt x="550" y="13627"/>
                  </a:lnTo>
                  <a:cubicBezTo>
                    <a:pt x="183" y="13328"/>
                    <a:pt x="0" y="12915"/>
                    <a:pt x="0" y="12379"/>
                  </a:cubicBezTo>
                  <a:cubicBezTo>
                    <a:pt x="0" y="11939"/>
                    <a:pt x="136" y="11529"/>
                    <a:pt x="416" y="11151"/>
                  </a:cubicBezTo>
                  <a:cubicBezTo>
                    <a:pt x="694" y="10773"/>
                    <a:pt x="1023" y="10581"/>
                    <a:pt x="1407" y="10581"/>
                  </a:cubicBezTo>
                  <a:cubicBezTo>
                    <a:pt x="1673" y="10581"/>
                    <a:pt x="1925" y="10682"/>
                    <a:pt x="2174" y="10880"/>
                  </a:cubicBezTo>
                  <a:cubicBezTo>
                    <a:pt x="2024" y="10756"/>
                    <a:pt x="1944" y="10586"/>
                    <a:pt x="1939" y="10380"/>
                  </a:cubicBezTo>
                  <a:cubicBezTo>
                    <a:pt x="1939" y="10310"/>
                    <a:pt x="1967" y="10202"/>
                    <a:pt x="2026" y="10058"/>
                  </a:cubicBezTo>
                  <a:lnTo>
                    <a:pt x="5792" y="3271"/>
                  </a:lnTo>
                  <a:cubicBezTo>
                    <a:pt x="5898" y="3094"/>
                    <a:pt x="6034" y="2998"/>
                    <a:pt x="6209" y="2989"/>
                  </a:cubicBezTo>
                  <a:cubicBezTo>
                    <a:pt x="6329" y="2989"/>
                    <a:pt x="6418" y="3029"/>
                    <a:pt x="6479" y="3111"/>
                  </a:cubicBezTo>
                  <a:cubicBezTo>
                    <a:pt x="6293" y="2947"/>
                    <a:pt x="6140" y="2755"/>
                    <a:pt x="6027" y="2529"/>
                  </a:cubicBezTo>
                  <a:cubicBezTo>
                    <a:pt x="5914" y="2303"/>
                    <a:pt x="5860" y="2052"/>
                    <a:pt x="5860" y="1770"/>
                  </a:cubicBezTo>
                  <a:cubicBezTo>
                    <a:pt x="5860" y="1329"/>
                    <a:pt x="6001" y="926"/>
                    <a:pt x="6289" y="556"/>
                  </a:cubicBezTo>
                  <a:cubicBezTo>
                    <a:pt x="6573" y="189"/>
                    <a:pt x="6898" y="0"/>
                    <a:pt x="7268" y="0"/>
                  </a:cubicBezTo>
                  <a:cubicBezTo>
                    <a:pt x="7515" y="0"/>
                    <a:pt x="7750" y="90"/>
                    <a:pt x="7964" y="259"/>
                  </a:cubicBezTo>
                  <a:lnTo>
                    <a:pt x="13757" y="4881"/>
                  </a:lnTo>
                  <a:cubicBezTo>
                    <a:pt x="13931" y="5025"/>
                    <a:pt x="14065" y="5205"/>
                    <a:pt x="14162" y="5426"/>
                  </a:cubicBezTo>
                  <a:cubicBezTo>
                    <a:pt x="14258" y="5646"/>
                    <a:pt x="14310" y="5889"/>
                    <a:pt x="14310" y="6151"/>
                  </a:cubicBezTo>
                  <a:cubicBezTo>
                    <a:pt x="14310" y="6374"/>
                    <a:pt x="14270" y="6594"/>
                    <a:pt x="14190" y="6806"/>
                  </a:cubicBezTo>
                  <a:cubicBezTo>
                    <a:pt x="14112" y="7021"/>
                    <a:pt x="14014" y="7204"/>
                    <a:pt x="13891" y="7368"/>
                  </a:cubicBezTo>
                  <a:cubicBezTo>
                    <a:pt x="13771" y="7529"/>
                    <a:pt x="13623" y="7662"/>
                    <a:pt x="13442" y="7763"/>
                  </a:cubicBezTo>
                  <a:cubicBezTo>
                    <a:pt x="13260" y="7871"/>
                    <a:pt x="13081" y="7921"/>
                    <a:pt x="12900" y="7921"/>
                  </a:cubicBezTo>
                  <a:cubicBezTo>
                    <a:pt x="12655" y="7921"/>
                    <a:pt x="12397" y="7820"/>
                    <a:pt x="12135" y="7611"/>
                  </a:cubicBezTo>
                  <a:cubicBezTo>
                    <a:pt x="12284" y="7738"/>
                    <a:pt x="12366" y="7902"/>
                    <a:pt x="12373" y="8111"/>
                  </a:cubicBezTo>
                  <a:cubicBezTo>
                    <a:pt x="12373" y="8238"/>
                    <a:pt x="12342" y="8348"/>
                    <a:pt x="12281" y="8449"/>
                  </a:cubicBezTo>
                  <a:lnTo>
                    <a:pt x="11100" y="10581"/>
                  </a:lnTo>
                  <a:lnTo>
                    <a:pt x="13656" y="12625"/>
                  </a:lnTo>
                  <a:cubicBezTo>
                    <a:pt x="13762" y="12588"/>
                    <a:pt x="13865" y="12563"/>
                    <a:pt x="13971" y="12546"/>
                  </a:cubicBezTo>
                  <a:cubicBezTo>
                    <a:pt x="14077" y="12526"/>
                    <a:pt x="14183" y="12517"/>
                    <a:pt x="14287" y="12517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defTabSz="170815">
                <a:defRPr/>
              </a:pPr>
              <a:endParaRPr lang="es-ES" sz="12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数据来源标注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1691" y="1263787"/>
            <a:ext cx="8982974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数据来源：锐思非上市公司数据库（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数据来源：北京聚源锐思数据科技有限公司（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锐思数据官网：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    www.resset.cn     www.resset.net</a:t>
            </a:r>
          </a:p>
        </p:txBody>
      </p:sp>
      <p:pic>
        <p:nvPicPr>
          <p:cNvPr id="9" name="Picture 3" descr="F:\360云盘\02-个人资料\！PPT图片及版面资源\06-PPT精选插图\09-手势\手握钢笔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/>
        </p:blipFill>
        <p:spPr bwMode="auto">
          <a:xfrm>
            <a:off x="9073213" y="4960189"/>
            <a:ext cx="311878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非上市公司数据库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grpSp>
        <p:nvGrpSpPr>
          <p:cNvPr id="84" name="组合 83"/>
          <p:cNvGrpSpPr/>
          <p:nvPr/>
        </p:nvGrpSpPr>
        <p:grpSpPr>
          <a:xfrm>
            <a:off x="1094494" y="1843086"/>
            <a:ext cx="9232842" cy="3368469"/>
            <a:chOff x="1237934" y="2067211"/>
            <a:chExt cx="8297040" cy="2786806"/>
          </a:xfrm>
        </p:grpSpPr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1397473" y="3482041"/>
              <a:ext cx="626462" cy="244535"/>
            </a:xfrm>
            <a:custGeom>
              <a:avLst/>
              <a:gdLst>
                <a:gd name="T0" fmla="*/ 2147483647 w 2331"/>
                <a:gd name="T1" fmla="*/ 2147483647 h 688"/>
                <a:gd name="T2" fmla="*/ 2147483647 w 2331"/>
                <a:gd name="T3" fmla="*/ 2147483647 h 688"/>
                <a:gd name="T4" fmla="*/ 2147483647 w 2331"/>
                <a:gd name="T5" fmla="*/ 0 h 688"/>
                <a:gd name="T6" fmla="*/ 2147483647 w 2331"/>
                <a:gd name="T7" fmla="*/ 2147483647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1"/>
                <a:gd name="T13" fmla="*/ 0 h 688"/>
                <a:gd name="T14" fmla="*/ 2331 w 2331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" h="688">
                  <a:moveTo>
                    <a:pt x="2331" y="688"/>
                  </a:moveTo>
                  <a:cubicBezTo>
                    <a:pt x="2331" y="688"/>
                    <a:pt x="208" y="159"/>
                    <a:pt x="104" y="138"/>
                  </a:cubicBezTo>
                  <a:cubicBezTo>
                    <a:pt x="0" y="118"/>
                    <a:pt x="2086" y="0"/>
                    <a:pt x="2086" y="0"/>
                  </a:cubicBezTo>
                  <a:lnTo>
                    <a:pt x="2331" y="688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alpha val="50000"/>
                  </a:sysClr>
                </a:gs>
                <a:gs pos="100000">
                  <a:srgbClr val="666666">
                    <a:alpha val="34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ea typeface="微软雅黑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875559" y="2937140"/>
              <a:ext cx="1396490" cy="727196"/>
              <a:chOff x="2835362" y="2781789"/>
              <a:chExt cx="1712377" cy="990764"/>
            </a:xfrm>
          </p:grpSpPr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835362" y="3547049"/>
                <a:ext cx="811815" cy="216776"/>
              </a:xfrm>
              <a:custGeom>
                <a:avLst/>
                <a:gdLst>
                  <a:gd name="T0" fmla="*/ 2147483647 w 2331"/>
                  <a:gd name="T1" fmla="*/ 2147483647 h 688"/>
                  <a:gd name="T2" fmla="*/ 2147483647 w 2331"/>
                  <a:gd name="T3" fmla="*/ 2147483647 h 688"/>
                  <a:gd name="T4" fmla="*/ 2147483647 w 2331"/>
                  <a:gd name="T5" fmla="*/ 0 h 688"/>
                  <a:gd name="T6" fmla="*/ 2147483647 w 2331"/>
                  <a:gd name="T7" fmla="*/ 2147483647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1"/>
                  <a:gd name="T13" fmla="*/ 0 h 688"/>
                  <a:gd name="T14" fmla="*/ 2331 w 2331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alpha val="50000"/>
                    </a:sys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616625" y="2781789"/>
                <a:ext cx="931114" cy="990764"/>
              </a:xfrm>
              <a:custGeom>
                <a:avLst/>
                <a:gdLst>
                  <a:gd name="T0" fmla="*/ 2147483647 w 913"/>
                  <a:gd name="T1" fmla="*/ 2147483647 h 972"/>
                  <a:gd name="T2" fmla="*/ 0 w 913"/>
                  <a:gd name="T3" fmla="*/ 2147483647 h 972"/>
                  <a:gd name="T4" fmla="*/ 0 w 913"/>
                  <a:gd name="T5" fmla="*/ 0 h 972"/>
                  <a:gd name="T6" fmla="*/ 2147483647 w 913"/>
                  <a:gd name="T7" fmla="*/ 2147483647 h 972"/>
                  <a:gd name="T8" fmla="*/ 2147483647 w 913"/>
                  <a:gd name="T9" fmla="*/ 2147483647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3"/>
                  <a:gd name="T16" fmla="*/ 0 h 972"/>
                  <a:gd name="T17" fmla="*/ 913 w 913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546792" y="2781789"/>
                <a:ext cx="69834" cy="990764"/>
              </a:xfrm>
              <a:custGeom>
                <a:avLst/>
                <a:gdLst>
                  <a:gd name="T0" fmla="*/ 0 w 69"/>
                  <a:gd name="T1" fmla="*/ 2147483647 h 972"/>
                  <a:gd name="T2" fmla="*/ 0 w 69"/>
                  <a:gd name="T3" fmla="*/ 2147483647 h 972"/>
                  <a:gd name="T4" fmla="*/ 2147483647 w 69"/>
                  <a:gd name="T5" fmla="*/ 2147483647 h 972"/>
                  <a:gd name="T6" fmla="*/ 2147483647 w 69"/>
                  <a:gd name="T7" fmla="*/ 0 h 972"/>
                  <a:gd name="T8" fmla="*/ 0 w 69"/>
                  <a:gd name="T9" fmla="*/ 2147483647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72"/>
                  <a:gd name="T17" fmla="*/ 69 w 69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88388" y="2892622"/>
              <a:ext cx="1446323" cy="809418"/>
              <a:chOff x="1648191" y="2732324"/>
              <a:chExt cx="1773483" cy="1102788"/>
            </a:xfrm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1648191" y="3474305"/>
                <a:ext cx="768169" cy="333165"/>
              </a:xfrm>
              <a:custGeom>
                <a:avLst/>
                <a:gdLst>
                  <a:gd name="T0" fmla="*/ 2147483647 w 2331"/>
                  <a:gd name="T1" fmla="*/ 2147483647 h 688"/>
                  <a:gd name="T2" fmla="*/ 2147483647 w 2331"/>
                  <a:gd name="T3" fmla="*/ 2147483647 h 688"/>
                  <a:gd name="T4" fmla="*/ 2147483647 w 2331"/>
                  <a:gd name="T5" fmla="*/ 0 h 688"/>
                  <a:gd name="T6" fmla="*/ 2147483647 w 2331"/>
                  <a:gd name="T7" fmla="*/ 2147483647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1"/>
                  <a:gd name="T13" fmla="*/ 0 h 688"/>
                  <a:gd name="T14" fmla="*/ 2331 w 2331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alpha val="50000"/>
                    </a:sys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429455" y="2745418"/>
                <a:ext cx="992219" cy="1089694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2147483647 h 1069"/>
                  <a:gd name="T4" fmla="*/ 2147483647 w 973"/>
                  <a:gd name="T5" fmla="*/ 2147483647 h 1069"/>
                  <a:gd name="T6" fmla="*/ 2147483647 w 973"/>
                  <a:gd name="T7" fmla="*/ 2147483647 h 1069"/>
                  <a:gd name="T8" fmla="*/ 0 w 973"/>
                  <a:gd name="T9" fmla="*/ 0 h 10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3"/>
                  <a:gd name="T16" fmla="*/ 0 h 1069"/>
                  <a:gd name="T17" fmla="*/ 973 w 973"/>
                  <a:gd name="T18" fmla="*/ 1069 h 10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/>
                  </a:gs>
                  <a:gs pos="100000">
                    <a:srgbClr val="C0C0C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2237413" y="2732324"/>
                <a:ext cx="200772" cy="1089695"/>
              </a:xfrm>
              <a:custGeom>
                <a:avLst/>
                <a:gdLst>
                  <a:gd name="T0" fmla="*/ 0 w 197"/>
                  <a:gd name="T1" fmla="*/ 2147483647 h 1069"/>
                  <a:gd name="T2" fmla="*/ 0 w 197"/>
                  <a:gd name="T3" fmla="*/ 2147483647 h 1069"/>
                  <a:gd name="T4" fmla="*/ 2147483647 w 197"/>
                  <a:gd name="T5" fmla="*/ 2147483647 h 1069"/>
                  <a:gd name="T6" fmla="*/ 2147483647 w 197"/>
                  <a:gd name="T7" fmla="*/ 0 h 1069"/>
                  <a:gd name="T8" fmla="*/ 0 w 197"/>
                  <a:gd name="T9" fmla="*/ 2147483647 h 10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069"/>
                  <a:gd name="T17" fmla="*/ 197 w 197"/>
                  <a:gd name="T18" fmla="*/ 1069 h 10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5F5F5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702871" y="2937140"/>
              <a:ext cx="1402422" cy="727196"/>
              <a:chOff x="4662674" y="2781789"/>
              <a:chExt cx="1719651" cy="990764"/>
            </a:xfrm>
          </p:grpSpPr>
          <p:sp>
            <p:nvSpPr>
              <p:cNvPr id="38" name="Freeform 2"/>
              <p:cNvSpPr>
                <a:spLocks/>
              </p:cNvSpPr>
              <p:nvPr/>
            </p:nvSpPr>
            <p:spPr bwMode="auto">
              <a:xfrm flipH="1">
                <a:off x="5579239" y="3547049"/>
                <a:ext cx="803086" cy="216776"/>
              </a:xfrm>
              <a:custGeom>
                <a:avLst/>
                <a:gdLst>
                  <a:gd name="T0" fmla="*/ 2147483647 w 2331"/>
                  <a:gd name="T1" fmla="*/ 2147483647 h 688"/>
                  <a:gd name="T2" fmla="*/ 2147483647 w 2331"/>
                  <a:gd name="T3" fmla="*/ 2147483647 h 688"/>
                  <a:gd name="T4" fmla="*/ 2147483647 w 2331"/>
                  <a:gd name="T5" fmla="*/ 0 h 688"/>
                  <a:gd name="T6" fmla="*/ 2147483647 w 2331"/>
                  <a:gd name="T7" fmla="*/ 2147483647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1"/>
                  <a:gd name="T13" fmla="*/ 0 h 688"/>
                  <a:gd name="T14" fmla="*/ 2331 w 2331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alpha val="50000"/>
                    </a:sys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 flipH="1">
                <a:off x="4662674" y="2781789"/>
                <a:ext cx="931114" cy="990764"/>
              </a:xfrm>
              <a:custGeom>
                <a:avLst/>
                <a:gdLst>
                  <a:gd name="T0" fmla="*/ 2147483647 w 913"/>
                  <a:gd name="T1" fmla="*/ 2147483647 h 972"/>
                  <a:gd name="T2" fmla="*/ 0 w 913"/>
                  <a:gd name="T3" fmla="*/ 2147483647 h 972"/>
                  <a:gd name="T4" fmla="*/ 0 w 913"/>
                  <a:gd name="T5" fmla="*/ 0 h 972"/>
                  <a:gd name="T6" fmla="*/ 2147483647 w 913"/>
                  <a:gd name="T7" fmla="*/ 2147483647 h 972"/>
                  <a:gd name="T8" fmla="*/ 2147483647 w 913"/>
                  <a:gd name="T9" fmla="*/ 2147483647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3"/>
                  <a:gd name="T16" fmla="*/ 0 h 972"/>
                  <a:gd name="T17" fmla="*/ 913 w 913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8F8F8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flipH="1">
                <a:off x="5593788" y="2781789"/>
                <a:ext cx="69834" cy="990764"/>
              </a:xfrm>
              <a:custGeom>
                <a:avLst/>
                <a:gdLst>
                  <a:gd name="T0" fmla="*/ 0 w 69"/>
                  <a:gd name="T1" fmla="*/ 2147483647 h 972"/>
                  <a:gd name="T2" fmla="*/ 0 w 69"/>
                  <a:gd name="T3" fmla="*/ 2147483647 h 972"/>
                  <a:gd name="T4" fmla="*/ 2147483647 w 69"/>
                  <a:gd name="T5" fmla="*/ 2147483647 h 972"/>
                  <a:gd name="T6" fmla="*/ 2147483647 w 69"/>
                  <a:gd name="T7" fmla="*/ 0 h 972"/>
                  <a:gd name="T8" fmla="*/ 0 w 69"/>
                  <a:gd name="T9" fmla="*/ 2147483647 h 9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72"/>
                  <a:gd name="T17" fmla="*/ 69 w 69"/>
                  <a:gd name="T18" fmla="*/ 972 h 9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5F5F5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820208" y="2892623"/>
              <a:ext cx="1445135" cy="804080"/>
              <a:chOff x="5780011" y="2732324"/>
              <a:chExt cx="1772026" cy="1095515"/>
            </a:xfrm>
          </p:grpSpPr>
          <p:sp>
            <p:nvSpPr>
              <p:cNvPr id="42" name="Freeform 4"/>
              <p:cNvSpPr>
                <a:spLocks/>
              </p:cNvSpPr>
              <p:nvPr/>
            </p:nvSpPr>
            <p:spPr bwMode="auto">
              <a:xfrm flipH="1">
                <a:off x="6760590" y="3471396"/>
                <a:ext cx="791447" cy="356443"/>
              </a:xfrm>
              <a:custGeom>
                <a:avLst/>
                <a:gdLst>
                  <a:gd name="T0" fmla="*/ 2147483647 w 2331"/>
                  <a:gd name="T1" fmla="*/ 2147483647 h 688"/>
                  <a:gd name="T2" fmla="*/ 2147483647 w 2331"/>
                  <a:gd name="T3" fmla="*/ 2147483647 h 688"/>
                  <a:gd name="T4" fmla="*/ 2147483647 w 2331"/>
                  <a:gd name="T5" fmla="*/ 0 h 688"/>
                  <a:gd name="T6" fmla="*/ 2147483647 w 2331"/>
                  <a:gd name="T7" fmla="*/ 2147483647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1"/>
                  <a:gd name="T13" fmla="*/ 0 h 688"/>
                  <a:gd name="T14" fmla="*/ 2331 w 2331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alpha val="50000"/>
                    </a:sys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 flipH="1">
                <a:off x="5780011" y="2732324"/>
                <a:ext cx="992219" cy="1089695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2147483647 h 1069"/>
                  <a:gd name="T4" fmla="*/ 2147483647 w 973"/>
                  <a:gd name="T5" fmla="*/ 2147483647 h 1069"/>
                  <a:gd name="T6" fmla="*/ 2147483647 w 973"/>
                  <a:gd name="T7" fmla="*/ 2147483647 h 1069"/>
                  <a:gd name="T8" fmla="*/ 0 w 973"/>
                  <a:gd name="T9" fmla="*/ 0 h 10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3"/>
                  <a:gd name="T16" fmla="*/ 0 h 1069"/>
                  <a:gd name="T17" fmla="*/ 973 w 973"/>
                  <a:gd name="T18" fmla="*/ 1069 h 10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 flipH="1">
                <a:off x="6772229" y="2732324"/>
                <a:ext cx="200772" cy="1089695"/>
              </a:xfrm>
              <a:custGeom>
                <a:avLst/>
                <a:gdLst>
                  <a:gd name="T0" fmla="*/ 0 w 197"/>
                  <a:gd name="T1" fmla="*/ 2147483647 h 1069"/>
                  <a:gd name="T2" fmla="*/ 0 w 197"/>
                  <a:gd name="T3" fmla="*/ 2147483647 h 1069"/>
                  <a:gd name="T4" fmla="*/ 2147483647 w 197"/>
                  <a:gd name="T5" fmla="*/ 2147483647 h 1069"/>
                  <a:gd name="T6" fmla="*/ 2147483647 w 197"/>
                  <a:gd name="T7" fmla="*/ 0 h 1069"/>
                  <a:gd name="T8" fmla="*/ 0 w 197"/>
                  <a:gd name="T9" fmla="*/ 2147483647 h 10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1069"/>
                  <a:gd name="T17" fmla="*/ 197 w 197"/>
                  <a:gd name="T18" fmla="*/ 1069 h 10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4538105" y="2067211"/>
              <a:ext cx="1423779" cy="80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各类国民经济行业分类下的行业研究</a:t>
              </a:r>
              <a:endParaRPr lang="zh-CN" altLang="en-US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flipV="1">
              <a:off x="4551197" y="2154939"/>
              <a:ext cx="1" cy="781427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ea typeface="微软雅黑"/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6834756" y="2067211"/>
              <a:ext cx="1423779" cy="54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工业企业的行业税负研究</a:t>
              </a: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flipV="1">
              <a:off x="6834755" y="2153629"/>
              <a:ext cx="1" cy="781427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3333650" y="4058434"/>
              <a:ext cx="1423779" cy="56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各省、市、区的企业研究</a:t>
              </a:r>
              <a:endPara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 flipV="1">
              <a:off x="3352562" y="3642050"/>
              <a:ext cx="1" cy="810523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53" name="Rectangle 28"/>
            <p:cNvSpPr>
              <a:spLocks noChangeArrowheads="1"/>
            </p:cNvSpPr>
            <p:nvPr/>
          </p:nvSpPr>
          <p:spPr bwMode="auto">
            <a:xfrm>
              <a:off x="5713055" y="4064982"/>
              <a:ext cx="1423779" cy="54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金融企业资产与财务管理</a:t>
              </a: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 flipV="1">
              <a:off x="5721783" y="3584437"/>
              <a:ext cx="1" cy="87598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>
              <a:off x="8059753" y="4064982"/>
              <a:ext cx="1423779" cy="789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各省、市大中工业企业竞争力调查研究</a:t>
              </a:r>
            </a:p>
          </p:txBody>
        </p:sp>
        <p:sp>
          <p:nvSpPr>
            <p:cNvPr id="56" name="Line 31"/>
            <p:cNvSpPr>
              <a:spLocks noChangeShapeType="1"/>
            </p:cNvSpPr>
            <p:nvPr/>
          </p:nvSpPr>
          <p:spPr bwMode="auto">
            <a:xfrm flipV="1">
              <a:off x="8068482" y="3676094"/>
              <a:ext cx="1" cy="80324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sp>
          <p:nvSpPr>
            <p:cNvPr id="5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554034" y="3395253"/>
              <a:ext cx="130513" cy="1890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000000"/>
                  </a:solidFill>
                  <a:latin typeface="微软雅黑"/>
                  <a:ea typeface="微软雅黑"/>
                </a:rPr>
                <a:t>2</a:t>
              </a:r>
              <a:endParaRPr lang="zh-CN" altLang="en-US" sz="3600" kern="1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33930" y="3390016"/>
              <a:ext cx="130513" cy="1890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solidFill>
                    <a:srgbClr val="000000"/>
                  </a:solidFill>
                  <a:latin typeface="微软雅黑"/>
                  <a:ea typeface="微软雅黑"/>
                </a:rPr>
                <a:t>3</a:t>
              </a:r>
              <a:endParaRPr lang="zh-CN" altLang="en-US" sz="3600" kern="1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5775614" y="3390016"/>
              <a:ext cx="130513" cy="1890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000000"/>
                  </a:solidFill>
                  <a:latin typeface="微软雅黑"/>
                  <a:ea typeface="微软雅黑"/>
                </a:rPr>
                <a:t>4</a:t>
              </a:r>
              <a:endParaRPr lang="zh-CN" altLang="en-US" sz="3600" kern="1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6901680" y="3395253"/>
              <a:ext cx="130513" cy="1890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solidFill>
                    <a:srgbClr val="000000"/>
                  </a:solidFill>
                  <a:latin typeface="微软雅黑"/>
                  <a:ea typeface="微软雅黑"/>
                </a:rPr>
                <a:t>5</a:t>
              </a:r>
              <a:endParaRPr lang="zh-CN" altLang="en-US" sz="3600" kern="1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2953928" y="4089858"/>
              <a:ext cx="685722" cy="41147"/>
            </a:xfrm>
            <a:custGeom>
              <a:avLst/>
              <a:gdLst>
                <a:gd name="T0" fmla="*/ 2147483647 w 12"/>
                <a:gd name="T1" fmla="*/ 0 h 1587"/>
                <a:gd name="T2" fmla="*/ 0 w 12"/>
                <a:gd name="T3" fmla="*/ 0 h 1587"/>
                <a:gd name="T4" fmla="*/ 2147483647 w 12"/>
                <a:gd name="T5" fmla="*/ 0 h 1587"/>
                <a:gd name="T6" fmla="*/ 2147483647 w 1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87"/>
                <a:gd name="T14" fmla="*/ 12 w 1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87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8068482" y="2824534"/>
              <a:ext cx="1466492" cy="936491"/>
              <a:chOff x="7028286" y="2656671"/>
              <a:chExt cx="1798214" cy="1275918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flipH="1">
                <a:off x="8058331" y="3596514"/>
                <a:ext cx="768169" cy="333165"/>
              </a:xfrm>
              <a:custGeom>
                <a:avLst/>
                <a:gdLst>
                  <a:gd name="T0" fmla="*/ 2147483647 w 2331"/>
                  <a:gd name="T1" fmla="*/ 2147483647 h 688"/>
                  <a:gd name="T2" fmla="*/ 2147483647 w 2331"/>
                  <a:gd name="T3" fmla="*/ 2147483647 h 688"/>
                  <a:gd name="T4" fmla="*/ 2147483647 w 2331"/>
                  <a:gd name="T5" fmla="*/ 0 h 688"/>
                  <a:gd name="T6" fmla="*/ 2147483647 w 2331"/>
                  <a:gd name="T7" fmla="*/ 2147483647 h 6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1"/>
                  <a:gd name="T13" fmla="*/ 0 h 688"/>
                  <a:gd name="T14" fmla="*/ 2331 w 2331"/>
                  <a:gd name="T15" fmla="*/ 688 h 6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ysClr val="window" lastClr="FFFFFF">
                      <a:alpha val="50000"/>
                    </a:sys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 flipH="1">
                <a:off x="7028286" y="2656671"/>
                <a:ext cx="1025681" cy="1275918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F8F8F8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 flipH="1">
                <a:off x="8053967" y="2656671"/>
                <a:ext cx="346258" cy="1275918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100000">
                    <a:srgbClr val="5F5F5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sp>
          <p:nvSpPr>
            <p:cNvPr id="6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8155774" y="3448939"/>
              <a:ext cx="136446" cy="1890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solidFill>
                    <a:srgbClr val="000000"/>
                  </a:solidFill>
                  <a:latin typeface="微软雅黑"/>
                  <a:ea typeface="微软雅黑"/>
                </a:rPr>
                <a:t>6</a:t>
              </a:r>
              <a:endParaRPr lang="zh-CN" altLang="en-US" sz="3600" kern="1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7" name="Rectangle 20"/>
            <p:cNvSpPr>
              <a:spLocks noChangeArrowheads="1"/>
            </p:cNvSpPr>
            <p:nvPr/>
          </p:nvSpPr>
          <p:spPr bwMode="auto">
            <a:xfrm>
              <a:off x="1802422" y="2112035"/>
              <a:ext cx="1423779" cy="56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财务管理</a:t>
              </a:r>
              <a:endParaRPr lang="en-US" altLang="zh-CN" sz="1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财务会计</a:t>
              </a:r>
              <a:endPara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 flipV="1">
              <a:off x="1818425" y="2190597"/>
              <a:ext cx="1" cy="781427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微软雅黑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1237934" y="2869358"/>
              <a:ext cx="1574463" cy="939695"/>
              <a:chOff x="251520" y="2656671"/>
              <a:chExt cx="1930608" cy="1280282"/>
            </a:xfrm>
          </p:grpSpPr>
          <p:sp>
            <p:nvSpPr>
              <p:cNvPr id="80" name="Freeform 3"/>
              <p:cNvSpPr>
                <a:spLocks/>
              </p:cNvSpPr>
              <p:nvPr/>
            </p:nvSpPr>
            <p:spPr bwMode="auto">
              <a:xfrm>
                <a:off x="251520" y="3603789"/>
                <a:ext cx="902017" cy="333164"/>
              </a:xfrm>
              <a:custGeom>
                <a:avLst/>
                <a:gdLst/>
                <a:ahLst/>
                <a:cxnLst>
                  <a:cxn ang="0">
                    <a:pos x="2331" y="688"/>
                  </a:cxn>
                  <a:cxn ang="0">
                    <a:pos x="104" y="138"/>
                  </a:cxn>
                  <a:cxn ang="0">
                    <a:pos x="2086" y="0"/>
                  </a:cxn>
                  <a:cxn ang="0">
                    <a:pos x="2331" y="688"/>
                  </a:cxn>
                </a:cxnLst>
                <a:rect l="0" t="0" r="r" b="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504D">
                      <a:alpha val="0"/>
                    </a:srgbClr>
                  </a:gs>
                  <a:gs pos="100000">
                    <a:srgbClr val="C0504D">
                      <a:gamma/>
                      <a:shade val="54510"/>
                      <a:invGamma/>
                      <a:alpha val="50000"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1156447" y="2656671"/>
                <a:ext cx="1025681" cy="1275918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2147483647 h 1251"/>
                  <a:gd name="T4" fmla="*/ 2147483647 w 1006"/>
                  <a:gd name="T5" fmla="*/ 2147483647 h 1251"/>
                  <a:gd name="T6" fmla="*/ 2147483647 w 1006"/>
                  <a:gd name="T7" fmla="*/ 2147483647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10189" y="2656671"/>
                <a:ext cx="346258" cy="1275918"/>
              </a:xfrm>
              <a:custGeom>
                <a:avLst/>
                <a:gdLst>
                  <a:gd name="T0" fmla="*/ 0 w 339"/>
                  <a:gd name="T1" fmla="*/ 2147483647 h 1251"/>
                  <a:gd name="T2" fmla="*/ 0 w 339"/>
                  <a:gd name="T3" fmla="*/ 2147483647 h 1251"/>
                  <a:gd name="T4" fmla="*/ 2147483647 w 339"/>
                  <a:gd name="T5" fmla="*/ 2147483647 h 1251"/>
                  <a:gd name="T6" fmla="*/ 2147483647 w 339"/>
                  <a:gd name="T7" fmla="*/ 0 h 1251"/>
                  <a:gd name="T8" fmla="*/ 0 w 339"/>
                  <a:gd name="T9" fmla="*/ 2147483647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51"/>
                  <a:gd name="T17" fmla="*/ 339 w 339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微软雅黑"/>
                </a:endParaRPr>
              </a:p>
            </p:txBody>
          </p:sp>
        </p:grpSp>
        <p:sp>
          <p:nvSpPr>
            <p:cNvPr id="8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265069" y="3508165"/>
              <a:ext cx="103225" cy="1890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 dirty="0">
                  <a:solidFill>
                    <a:srgbClr val="000000"/>
                  </a:solidFill>
                  <a:latin typeface="微软雅黑"/>
                  <a:ea typeface="微软雅黑"/>
                </a:rPr>
                <a:t>1</a:t>
              </a:r>
              <a:endParaRPr lang="zh-CN" altLang="en-US" sz="3600" kern="1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252" y="2796385"/>
            <a:ext cx="451661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/>
              </a:rPr>
              <a:t>锐思公司产品和服务</a:t>
            </a:r>
            <a:endParaRPr lang="en-US" altLang="zh-CN" sz="3700" b="1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99F152D-AE7C-48C0-9911-2324A912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748" y="70235"/>
            <a:ext cx="2161905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0713"/>
      </p:ext>
    </p:extLst>
  </p:cSld>
  <p:clrMapOvr>
    <a:masterClrMapping/>
  </p:clrMapOvr>
  <p:transition advTm="10000">
    <p:pull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锐思公司介绍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67751" y="1262399"/>
            <a:ext cx="10403457" cy="12823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        北京聚源锐思数据科技有限公司（简称“锐思数据” ）是一家专门从事金融数据库和相关教学科研软件研发的“国家级高新技术企业”。公司自</a:t>
            </a:r>
            <a:r>
              <a:rPr lang="en-US" altLang="zh-CN" sz="1400" dirty="0"/>
              <a:t>2006</a:t>
            </a:r>
            <a:r>
              <a:rPr lang="zh-CN" altLang="en-US" sz="1400" dirty="0"/>
              <a:t>年成立以来，一直致力于为教育科研机构提供一流的金融经济数据库、投资研究工具、教学辅助软件、教学实验室建设服务。公司以知识产权为核心战略，目前已申请专利、著作权、商标近百项，被认定为国家“高新技术企业”、中关村“高新技术企业”、“双软企业”、“信用等级</a:t>
            </a:r>
            <a:r>
              <a:rPr lang="en-US" sz="1400" dirty="0"/>
              <a:t>AAA</a:t>
            </a:r>
            <a:r>
              <a:rPr lang="zh-CN" altLang="en-US" sz="1400" dirty="0"/>
              <a:t>级企业”。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  <a:p>
            <a:pPr marL="0" marR="0" lvl="0" indent="0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877209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3532190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 37"/>
          <p:cNvSpPr/>
          <p:nvPr/>
        </p:nvSpPr>
        <p:spPr>
          <a:xfrm>
            <a:off x="6196158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3059596" y="4176372"/>
            <a:ext cx="572510" cy="630554"/>
            <a:chOff x="7645400" y="4730750"/>
            <a:chExt cx="2006600" cy="2006600"/>
          </a:xfrm>
        </p:grpSpPr>
        <p:sp>
          <p:nvSpPr>
            <p:cNvPr id="26" name="Oval 3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3"/>
          <p:cNvGrpSpPr/>
          <p:nvPr/>
        </p:nvGrpSpPr>
        <p:grpSpPr>
          <a:xfrm>
            <a:off x="5731457" y="4176372"/>
            <a:ext cx="572510" cy="630554"/>
            <a:chOff x="7645400" y="4730750"/>
            <a:chExt cx="2006600" cy="2006600"/>
          </a:xfrm>
        </p:grpSpPr>
        <p:sp>
          <p:nvSpPr>
            <p:cNvPr id="29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36201" y="4557781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锐思金融研究数据库正式推出，公司被认定为国家级高新技术企业。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98100" y="4557781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辅助教学系列产品正式推出，锐思与高校广泛开展联合科研，受到业界瞩目。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60316" y="4557781"/>
            <a:ext cx="1708899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投研系列产品正式发布，与高校实验室深入合作，锐思成为教学科研应用综合服务厂商。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36201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98100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60316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</a:p>
        </p:txBody>
      </p:sp>
      <p:sp>
        <p:nvSpPr>
          <p:cNvPr id="40" name="Rectangle 5"/>
          <p:cNvSpPr/>
          <p:nvPr/>
        </p:nvSpPr>
        <p:spPr>
          <a:xfrm>
            <a:off x="4262129" y="3222889"/>
            <a:ext cx="970181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Freeform 67"/>
          <p:cNvSpPr>
            <a:spLocks noChangeArrowheads="1"/>
          </p:cNvSpPr>
          <p:nvPr/>
        </p:nvSpPr>
        <p:spPr bwMode="auto">
          <a:xfrm>
            <a:off x="4524435" y="3188300"/>
            <a:ext cx="519720" cy="665597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42" name="Rectangle 66"/>
          <p:cNvSpPr/>
          <p:nvPr/>
        </p:nvSpPr>
        <p:spPr>
          <a:xfrm>
            <a:off x="1542039" y="3222889"/>
            <a:ext cx="970181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Rectangle 67"/>
          <p:cNvSpPr/>
          <p:nvPr/>
        </p:nvSpPr>
        <p:spPr>
          <a:xfrm>
            <a:off x="6910570" y="3193952"/>
            <a:ext cx="881982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Freeform 74"/>
          <p:cNvSpPr>
            <a:spLocks noChangeArrowheads="1"/>
          </p:cNvSpPr>
          <p:nvPr/>
        </p:nvSpPr>
        <p:spPr bwMode="auto">
          <a:xfrm>
            <a:off x="1746307" y="3293741"/>
            <a:ext cx="563398" cy="5494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47" name="Rectangle 37"/>
          <p:cNvSpPr/>
          <p:nvPr/>
        </p:nvSpPr>
        <p:spPr>
          <a:xfrm>
            <a:off x="8832963" y="3642278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097121" y="4554906"/>
            <a:ext cx="1884305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自主研发大数据云平台、大数据教学实训平台系列产品，与高校合作开展大数据专业建设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9097121" y="3943335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54" name="Rectangle 67"/>
          <p:cNvSpPr/>
          <p:nvPr/>
        </p:nvSpPr>
        <p:spPr>
          <a:xfrm>
            <a:off x="9547375" y="3191077"/>
            <a:ext cx="881982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Group 53"/>
          <p:cNvGrpSpPr/>
          <p:nvPr/>
        </p:nvGrpSpPr>
        <p:grpSpPr>
          <a:xfrm>
            <a:off x="8368262" y="4173497"/>
            <a:ext cx="572510" cy="630554"/>
            <a:chOff x="7645400" y="4730750"/>
            <a:chExt cx="2006600" cy="2006600"/>
          </a:xfrm>
        </p:grpSpPr>
        <p:sp>
          <p:nvSpPr>
            <p:cNvPr id="49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Freeform 6"/>
          <p:cNvSpPr>
            <a:spLocks noChangeArrowheads="1"/>
          </p:cNvSpPr>
          <p:nvPr/>
        </p:nvSpPr>
        <p:spPr bwMode="auto">
          <a:xfrm>
            <a:off x="7047781" y="3312543"/>
            <a:ext cx="577969" cy="543465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58" name="Freeform 29"/>
          <p:cNvSpPr>
            <a:spLocks noChangeArrowheads="1"/>
          </p:cNvSpPr>
          <p:nvPr/>
        </p:nvSpPr>
        <p:spPr bwMode="auto">
          <a:xfrm>
            <a:off x="9721971" y="3286664"/>
            <a:ext cx="573032" cy="61841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10000"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sz="3600" b="1" dirty="0"/>
          </a:p>
        </p:txBody>
      </p:sp>
      <p:sp>
        <p:nvSpPr>
          <p:cNvPr id="22" name="矩形 21"/>
          <p:cNvSpPr/>
          <p:nvPr/>
        </p:nvSpPr>
        <p:spPr>
          <a:xfrm>
            <a:off x="1199456" y="1642809"/>
            <a:ext cx="3216357" cy="212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99456" y="3909053"/>
            <a:ext cx="3216357" cy="2126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07835" y="3899893"/>
            <a:ext cx="3216357" cy="2126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工作\投标-公司资质\resset\公司证书\软件企业证书正本201312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020" y="1299914"/>
            <a:ext cx="3405719" cy="241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工作\投标-公司资质\resset\公司证书\高新技术企业证书-2015年年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1989" y="1333485"/>
            <a:ext cx="323852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D:\工作\投标-公司资质\resset\公司证书\高新证书-中关村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048243" y="3333749"/>
            <a:ext cx="2286016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7716" y="3810004"/>
            <a:ext cx="34380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5763" y="1333485"/>
            <a:ext cx="333377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05763" y="3810003"/>
            <a:ext cx="3333773" cy="22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06209"/>
      </p:ext>
    </p:extLst>
  </p:cSld>
  <p:clrMapOvr>
    <a:masterClrMapping/>
  </p:clrMapOvr>
  <p:transition advTm="10000"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lang="zh-CN" alt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1333485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83" y="1333485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1333485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RESSET非上市公司数据库系统软件V2.0.jpg"/>
          <p:cNvPicPr>
            <a:picLocks noChangeAspect="1"/>
          </p:cNvPicPr>
          <p:nvPr/>
        </p:nvPicPr>
        <p:blipFill>
          <a:blip r:embed="rId7" cstate="print"/>
          <a:srcRect l="4811" t="4166" r="14634" b="12500"/>
          <a:stretch>
            <a:fillRect/>
          </a:stretch>
        </p:blipFill>
        <p:spPr>
          <a:xfrm rot="16200000">
            <a:off x="9543255" y="2839269"/>
            <a:ext cx="1536397" cy="233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RESSET金融学院教育平台软件V2.0.jpg"/>
          <p:cNvPicPr>
            <a:picLocks noChangeAspect="1"/>
          </p:cNvPicPr>
          <p:nvPr/>
        </p:nvPicPr>
        <p:blipFill>
          <a:blip r:embed="rId8" cstate="print"/>
          <a:srcRect l="3727" t="4167" r="15718" b="11110"/>
          <a:stretch>
            <a:fillRect/>
          </a:stretch>
        </p:blipFill>
        <p:spPr>
          <a:xfrm rot="16200000">
            <a:off x="7044658" y="2898973"/>
            <a:ext cx="1569335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RESSET股票仿真交易系统软件V2.0.jpg"/>
          <p:cNvPicPr>
            <a:picLocks noChangeAspect="1"/>
          </p:cNvPicPr>
          <p:nvPr/>
        </p:nvPicPr>
        <p:blipFill>
          <a:blip r:embed="rId9" cstate="print"/>
          <a:srcRect l="2846" t="4166" r="14634" b="12500"/>
          <a:stretch>
            <a:fillRect/>
          </a:stretch>
        </p:blipFill>
        <p:spPr>
          <a:xfrm rot="16200000">
            <a:off x="7042390" y="1186728"/>
            <a:ext cx="1573871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RESSET行情终端软件V2.0.jpg"/>
          <p:cNvPicPr>
            <a:picLocks noChangeAspect="1"/>
          </p:cNvPicPr>
          <p:nvPr/>
        </p:nvPicPr>
        <p:blipFill>
          <a:blip r:embed="rId10" cstate="print"/>
          <a:srcRect l="4811" t="3543" r="14634" b="11734"/>
          <a:stretch>
            <a:fillRect/>
          </a:stretch>
        </p:blipFill>
        <p:spPr>
          <a:xfrm rot="16200000">
            <a:off x="9526789" y="1141224"/>
            <a:ext cx="1569336" cy="233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RESSET财务管理与上市公司财务报表分析系统软件V2.0.jpg"/>
          <p:cNvPicPr>
            <a:picLocks noChangeAspect="1"/>
          </p:cNvPicPr>
          <p:nvPr/>
        </p:nvPicPr>
        <p:blipFill>
          <a:blip r:embed="rId11" cstate="print"/>
          <a:srcRect l="3854" t="16667" r="12691" b="4166"/>
          <a:stretch>
            <a:fillRect/>
          </a:stretch>
        </p:blipFill>
        <p:spPr>
          <a:xfrm>
            <a:off x="6705133" y="4953012"/>
            <a:ext cx="2248388" cy="159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RESSET Level2 高频数据系统软件V2.0.jpg"/>
          <p:cNvPicPr>
            <a:picLocks noChangeAspect="1"/>
          </p:cNvPicPr>
          <p:nvPr/>
        </p:nvPicPr>
        <p:blipFill>
          <a:blip r:embed="rId12" cstate="print"/>
          <a:srcRect l="4811" t="4166" r="14634" b="12500"/>
          <a:stretch>
            <a:fillRect/>
          </a:stretch>
        </p:blipFill>
        <p:spPr>
          <a:xfrm rot="16200000">
            <a:off x="9550604" y="4546435"/>
            <a:ext cx="1568107" cy="238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1333485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RESSETLevel2 高频数据系统v2.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7715" y="3143248"/>
            <a:ext cx="118681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 descr="RESSET期权仿真交易系统v2.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37896" y="3143248"/>
            <a:ext cx="1186337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 descr="RESSET信用风险管理系统v2.0.jpg"/>
          <p:cNvPicPr>
            <a:picLocks noChangeAspect="1"/>
          </p:cNvPicPr>
          <p:nvPr/>
        </p:nvPicPr>
        <p:blipFill>
          <a:blip r:embed="rId16" cstate="print"/>
          <a:srcRect l="4150" b="2777"/>
          <a:stretch>
            <a:fillRect/>
          </a:stretch>
        </p:blipFill>
        <p:spPr>
          <a:xfrm>
            <a:off x="3619483" y="3143250"/>
            <a:ext cx="1160603" cy="161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41" y="3143248"/>
            <a:ext cx="123825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4857760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19483" y="4857760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4857760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4857760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095472" y="984672"/>
            <a:ext cx="2952771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软件著作权证书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120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9509" y="1047734"/>
            <a:ext cx="3094717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软件产品登记证书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41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06209"/>
      </p:ext>
    </p:extLst>
  </p:cSld>
  <p:clrMapOvr>
    <a:masterClrMapping/>
  </p:clrMapOvr>
  <p:transition advTm="10000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6877250" y="1388475"/>
            <a:ext cx="439420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日股票综合数据</a:t>
            </a:r>
            <a:r>
              <a:rPr lang="zh-CN" altLang="en-US" sz="1600" b="1" dirty="0">
                <a:solidFill>
                  <a:srgbClr val="3BA2CD"/>
                </a:solidFill>
                <a:latin typeface="Calibri" pitchFamily="34" charset="0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Calibri" pitchFamily="34" charset="0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该表按日频率将个股的价格、成交量、股数信息、分配信息、股价调整因子、汇率、持有期收益、估值指标、公司主要财务指标等时序数据合并为一张大表，并按国际金融数据标准进行设计和变量分类。</a:t>
            </a:r>
            <a:endParaRPr lang="zh-CN" altLang="en-US" sz="1100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6877250" y="2640013"/>
            <a:ext cx="439420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月三因子数据</a:t>
            </a:r>
            <a:endParaRPr lang="en-US" altLang="zh-CN" sz="1600" b="1" dirty="0">
              <a:solidFill>
                <a:srgbClr val="3BA2CD"/>
              </a:solidFill>
              <a:latin typeface="Calibri" pitchFamily="34" charset="0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/>
              <a:t>以三因子资产定价模型为依据，提供市场溢酬因子（</a:t>
            </a:r>
            <a:r>
              <a:rPr lang="en-US" altLang="zh-CN" sz="1100" dirty="0" err="1"/>
              <a:t>Rm-Rf</a:t>
            </a:r>
            <a:r>
              <a:rPr lang="zh-CN" altLang="en-US" sz="1100" dirty="0"/>
              <a:t>），市值因子（</a:t>
            </a:r>
            <a:r>
              <a:rPr lang="en-US" altLang="zh-CN" sz="1100" dirty="0"/>
              <a:t>SMB</a:t>
            </a:r>
            <a:r>
              <a:rPr lang="zh-CN" altLang="en-US" sz="1100" dirty="0"/>
              <a:t>）和账面市值比因子</a:t>
            </a:r>
            <a:r>
              <a:rPr lang="en-US" altLang="zh-CN" sz="1100" dirty="0"/>
              <a:t>(HML)</a:t>
            </a:r>
            <a:r>
              <a:rPr lang="zh-CN" altLang="en-US" sz="1100" dirty="0"/>
              <a:t>的周序列数据，可用于实证检验中国股票市场的有效性等一系列研究。</a:t>
            </a:r>
            <a:endParaRPr lang="zh-CN" altLang="en-US" sz="1100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6874075" y="3853655"/>
            <a:ext cx="4394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日波动率</a:t>
            </a:r>
            <a:r>
              <a:rPr lang="zh-CN" altLang="en-US" sz="1600" b="1" dirty="0">
                <a:solidFill>
                  <a:srgbClr val="3BA2CD"/>
                </a:solidFill>
                <a:latin typeface="Calibri" pitchFamily="34" charset="0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Calibri" pitchFamily="34" charset="0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</a:t>
            </a:r>
            <a:r>
              <a:rPr lang="zh-CN" altLang="en-US" sz="1100" dirty="0"/>
              <a:t>根据股票日收益数据计算的历史波动率。分别采用</a:t>
            </a:r>
            <a:r>
              <a:rPr lang="en-US" altLang="zh-CN" sz="1100" dirty="0"/>
              <a:t>20</a:t>
            </a:r>
            <a:r>
              <a:rPr lang="zh-CN" altLang="en-US" sz="1100" dirty="0"/>
              <a:t>日、</a:t>
            </a:r>
            <a:r>
              <a:rPr lang="en-US" altLang="zh-CN" sz="1100" dirty="0"/>
              <a:t>60</a:t>
            </a:r>
            <a:r>
              <a:rPr lang="zh-CN" altLang="en-US" sz="1100" dirty="0"/>
              <a:t>日简单移动法，指数加权移动平均法和</a:t>
            </a:r>
            <a:r>
              <a:rPr lang="en-US" altLang="zh-CN" sz="1100" dirty="0"/>
              <a:t>Garch</a:t>
            </a:r>
            <a:r>
              <a:rPr lang="zh-CN" altLang="en-US" sz="1100" dirty="0"/>
              <a:t>模型计算日波动率。 </a:t>
            </a:r>
            <a:endParaRPr lang="zh-CN" altLang="en-US" sz="1100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6874075" y="4947900"/>
            <a:ext cx="4394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持有期日收益</a:t>
            </a:r>
            <a:r>
              <a:rPr lang="zh-CN" altLang="en-US" sz="1600" b="1" dirty="0">
                <a:solidFill>
                  <a:srgbClr val="3BA2CD"/>
                </a:solidFill>
                <a:latin typeface="Calibri" pitchFamily="34" charset="0"/>
                <a:sym typeface="宋体" pitchFamily="2" charset="-122"/>
              </a:rPr>
              <a:t> </a:t>
            </a:r>
            <a:endParaRPr lang="en-US" altLang="zh-CN" sz="1600" b="1" dirty="0">
              <a:solidFill>
                <a:srgbClr val="3BA2CD"/>
              </a:solidFill>
              <a:latin typeface="Calibri" pitchFamily="34" charset="0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/>
              <a:t>根据交易数据、相关分配数据等计算得出的个股日收益率、日资本收益率，合并了以不同市场加权的市场日收益率、日无风险收益率等。</a:t>
            </a:r>
            <a:endParaRPr lang="zh-CN" altLang="en-US" sz="1100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4033113" y="1873900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LOREM </a:t>
            </a:r>
            <a:endParaRPr lang="en-US" altLang="zh-CN" sz="1400" b="1" dirty="0">
              <a:solidFill>
                <a:schemeClr val="bg1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itchFamily="34" charset="0"/>
                <a:sym typeface="宋体" pitchFamily="2" charset="-122"/>
              </a:rPr>
              <a:t>IPSUM </a:t>
            </a:r>
            <a:endParaRPr lang="zh-CN" altLang="en-US" sz="140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48" name="圆角矩形 73"/>
          <p:cNvSpPr>
            <a:spLocks noChangeArrowheads="1"/>
          </p:cNvSpPr>
          <p:nvPr/>
        </p:nvSpPr>
        <p:spPr bwMode="auto">
          <a:xfrm rot="16200000">
            <a:off x="6378775" y="191235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9" name="圆角矩形 74"/>
          <p:cNvSpPr>
            <a:spLocks noChangeArrowheads="1"/>
          </p:cNvSpPr>
          <p:nvPr/>
        </p:nvSpPr>
        <p:spPr bwMode="auto">
          <a:xfrm rot="16200000">
            <a:off x="6378775" y="3116263"/>
            <a:ext cx="768350" cy="95250"/>
          </a:xfrm>
          <a:prstGeom prst="roundRect">
            <a:avLst>
              <a:gd name="adj" fmla="val 50000"/>
            </a:avLst>
          </a:prstGeom>
          <a:solidFill>
            <a:srgbClr val="AEDC46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0" name="圆角矩形 75"/>
          <p:cNvSpPr>
            <a:spLocks noChangeArrowheads="1"/>
          </p:cNvSpPr>
          <p:nvPr/>
        </p:nvSpPr>
        <p:spPr bwMode="auto">
          <a:xfrm rot="16200000">
            <a:off x="6378775" y="435213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424242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" name="圆角矩形 76"/>
          <p:cNvSpPr>
            <a:spLocks noChangeArrowheads="1"/>
          </p:cNvSpPr>
          <p:nvPr/>
        </p:nvSpPr>
        <p:spPr bwMode="auto">
          <a:xfrm rot="16200000">
            <a:off x="6378775" y="5438438"/>
            <a:ext cx="768350" cy="95250"/>
          </a:xfrm>
          <a:prstGeom prst="roundRect">
            <a:avLst>
              <a:gd name="adj" fmla="val 50000"/>
            </a:avLst>
          </a:prstGeom>
          <a:solidFill>
            <a:srgbClr val="21AFE6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037" r="26675"/>
          <a:stretch>
            <a:fillRect/>
          </a:stretch>
        </p:blipFill>
        <p:spPr bwMode="auto">
          <a:xfrm>
            <a:off x="1208048" y="1412119"/>
            <a:ext cx="4637167" cy="285702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31" r="5691"/>
          <a:stretch>
            <a:fillRect/>
          </a:stretch>
        </p:blipFill>
        <p:spPr bwMode="auto">
          <a:xfrm>
            <a:off x="1203765" y="4386813"/>
            <a:ext cx="4641449" cy="174253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锐思三大产品系列</a:t>
            </a:r>
            <a:endParaRPr lang="zh-CN" altLang="en-US" sz="3600" b="1" dirty="0"/>
          </a:p>
        </p:txBody>
      </p:sp>
      <p:sp>
        <p:nvSpPr>
          <p:cNvPr id="140" name="圆角矩形 139"/>
          <p:cNvSpPr/>
          <p:nvPr/>
        </p:nvSpPr>
        <p:spPr>
          <a:xfrm>
            <a:off x="1127725" y="1582545"/>
            <a:ext cx="2338706" cy="4064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投资研究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系列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1224007" y="2119253"/>
            <a:ext cx="2119562" cy="52317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仿真交易系统</a:t>
            </a:r>
          </a:p>
        </p:txBody>
      </p:sp>
      <p:sp>
        <p:nvSpPr>
          <p:cNvPr id="142" name="圆角矩形 141"/>
          <p:cNvSpPr/>
          <p:nvPr/>
        </p:nvSpPr>
        <p:spPr>
          <a:xfrm>
            <a:off x="3947108" y="1594830"/>
            <a:ext cx="4329105" cy="36942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数据库系列</a:t>
            </a:r>
          </a:p>
        </p:txBody>
      </p:sp>
      <p:sp>
        <p:nvSpPr>
          <p:cNvPr id="143" name="圆角矩形 142"/>
          <p:cNvSpPr/>
          <p:nvPr/>
        </p:nvSpPr>
        <p:spPr>
          <a:xfrm>
            <a:off x="8713955" y="1604481"/>
            <a:ext cx="2753965" cy="38447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辅助教学系列</a:t>
            </a:r>
          </a:p>
        </p:txBody>
      </p:sp>
      <p:sp>
        <p:nvSpPr>
          <p:cNvPr id="146" name="圆角矩形 145"/>
          <p:cNvSpPr/>
          <p:nvPr/>
        </p:nvSpPr>
        <p:spPr>
          <a:xfrm>
            <a:off x="4013009" y="3718746"/>
            <a:ext cx="4239259" cy="25527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高频类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</a:p>
        </p:txBody>
      </p:sp>
      <p:sp>
        <p:nvSpPr>
          <p:cNvPr id="147" name="圆角矩形 146"/>
          <p:cNvSpPr/>
          <p:nvPr/>
        </p:nvSpPr>
        <p:spPr>
          <a:xfrm>
            <a:off x="1038190" y="5645927"/>
            <a:ext cx="10477573" cy="34014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实验室解决方案</a:t>
            </a:r>
          </a:p>
        </p:txBody>
      </p:sp>
      <p:sp>
        <p:nvSpPr>
          <p:cNvPr id="148" name="右箭头 147"/>
          <p:cNvSpPr/>
          <p:nvPr/>
        </p:nvSpPr>
        <p:spPr>
          <a:xfrm>
            <a:off x="8263855" y="3306570"/>
            <a:ext cx="441325" cy="363220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9" name="右箭头 148"/>
          <p:cNvSpPr/>
          <p:nvPr/>
        </p:nvSpPr>
        <p:spPr>
          <a:xfrm>
            <a:off x="3466304" y="3287997"/>
            <a:ext cx="431345" cy="375106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0" name="右箭头 149"/>
          <p:cNvSpPr/>
          <p:nvPr/>
        </p:nvSpPr>
        <p:spPr>
          <a:xfrm>
            <a:off x="5926863" y="5297711"/>
            <a:ext cx="258829" cy="375106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1" name="圆角矩形 150"/>
          <p:cNvSpPr/>
          <p:nvPr/>
        </p:nvSpPr>
        <p:spPr>
          <a:xfrm>
            <a:off x="3991200" y="2032758"/>
            <a:ext cx="4235060" cy="2781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金融研究数据库</a:t>
            </a:r>
          </a:p>
        </p:txBody>
      </p:sp>
      <p:sp>
        <p:nvSpPr>
          <p:cNvPr id="162" name="圆角矩形 161"/>
          <p:cNvSpPr/>
          <p:nvPr/>
        </p:nvSpPr>
        <p:spPr>
          <a:xfrm>
            <a:off x="4013014" y="4107872"/>
            <a:ext cx="4228963" cy="2536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经济类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</a:p>
        </p:txBody>
      </p:sp>
      <p:sp>
        <p:nvSpPr>
          <p:cNvPr id="163" name="圆角矩形 162"/>
          <p:cNvSpPr/>
          <p:nvPr/>
        </p:nvSpPr>
        <p:spPr>
          <a:xfrm>
            <a:off x="4006419" y="4504066"/>
            <a:ext cx="4228965" cy="25510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特色类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</a:p>
        </p:txBody>
      </p:sp>
      <p:sp>
        <p:nvSpPr>
          <p:cNvPr id="170" name="圆角矩形 169"/>
          <p:cNvSpPr/>
          <p:nvPr/>
        </p:nvSpPr>
        <p:spPr>
          <a:xfrm>
            <a:off x="1223372" y="2757702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量化研究平台</a:t>
            </a:r>
          </a:p>
        </p:txBody>
      </p:sp>
      <p:sp>
        <p:nvSpPr>
          <p:cNvPr id="172" name="圆角矩形 171"/>
          <p:cNvSpPr/>
          <p:nvPr/>
        </p:nvSpPr>
        <p:spPr>
          <a:xfrm>
            <a:off x="1223372" y="3412026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金融风险管理系统</a:t>
            </a:r>
          </a:p>
        </p:txBody>
      </p:sp>
      <p:sp>
        <p:nvSpPr>
          <p:cNvPr id="173" name="圆角矩形 172"/>
          <p:cNvSpPr/>
          <p:nvPr/>
        </p:nvSpPr>
        <p:spPr>
          <a:xfrm>
            <a:off x="1223372" y="4064909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舆情分析系统</a:t>
            </a:r>
          </a:p>
        </p:txBody>
      </p:sp>
      <p:sp>
        <p:nvSpPr>
          <p:cNvPr id="175" name="圆角矩形 174"/>
          <p:cNvSpPr/>
          <p:nvPr/>
        </p:nvSpPr>
        <p:spPr>
          <a:xfrm>
            <a:off x="1214746" y="4756926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大数据云平台</a:t>
            </a:r>
          </a:p>
        </p:txBody>
      </p:sp>
      <p:sp>
        <p:nvSpPr>
          <p:cNvPr id="176" name="圆角矩形 175"/>
          <p:cNvSpPr/>
          <p:nvPr/>
        </p:nvSpPr>
        <p:spPr>
          <a:xfrm>
            <a:off x="8817598" y="2746676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教学辅助软件</a:t>
            </a:r>
          </a:p>
        </p:txBody>
      </p:sp>
      <p:sp>
        <p:nvSpPr>
          <p:cNvPr id="177" name="圆角矩形 176"/>
          <p:cNvSpPr/>
          <p:nvPr/>
        </p:nvSpPr>
        <p:spPr>
          <a:xfrm>
            <a:off x="8791719" y="2075563"/>
            <a:ext cx="2546321" cy="570732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金融计算与建模实验平台</a:t>
            </a:r>
          </a:p>
        </p:txBody>
      </p:sp>
      <p:sp>
        <p:nvSpPr>
          <p:cNvPr id="178" name="圆角矩形 177"/>
          <p:cNvSpPr/>
          <p:nvPr/>
        </p:nvSpPr>
        <p:spPr>
          <a:xfrm>
            <a:off x="8834852" y="3410144"/>
            <a:ext cx="2546321" cy="56929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上市公司财务报表分析系统</a:t>
            </a:r>
          </a:p>
        </p:txBody>
      </p:sp>
      <p:sp>
        <p:nvSpPr>
          <p:cNvPr id="179" name="圆角矩形 178"/>
          <p:cNvSpPr/>
          <p:nvPr/>
        </p:nvSpPr>
        <p:spPr>
          <a:xfrm>
            <a:off x="8808973" y="4086194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经济学仿真建模平台</a:t>
            </a:r>
          </a:p>
        </p:txBody>
      </p:sp>
      <p:sp>
        <p:nvSpPr>
          <p:cNvPr id="180" name="圆角矩形 179"/>
          <p:cNvSpPr/>
          <p:nvPr/>
        </p:nvSpPr>
        <p:spPr>
          <a:xfrm>
            <a:off x="8808972" y="4775341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数据可视化平台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088744" y="2372891"/>
            <a:ext cx="1119730" cy="257982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股票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4090776" y="2999831"/>
            <a:ext cx="1119731" cy="256541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研究报告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092809" y="2694288"/>
            <a:ext cx="1119730" cy="239246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期货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564106" y="2377214"/>
            <a:ext cx="1117698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外汇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006953" y="2698612"/>
            <a:ext cx="1117698" cy="234922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黄金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7008985" y="2358479"/>
            <a:ext cx="1119731" cy="2839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债券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5555977" y="2689964"/>
            <a:ext cx="1119730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基金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547849" y="3331316"/>
            <a:ext cx="1119730" cy="2594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宏观统计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017113" y="3002713"/>
            <a:ext cx="1119731" cy="265188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金融统计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4084680" y="3322669"/>
            <a:ext cx="1119730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行业统计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553945" y="3007038"/>
            <a:ext cx="1119731" cy="26086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融资融券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4004167" y="4907050"/>
            <a:ext cx="2034324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“一带一路”信息平台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6149269" y="4895549"/>
            <a:ext cx="2034324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非上市公司数据库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锐思服务体系</a:t>
            </a:r>
            <a:endParaRPr lang="zh-CN" altLang="en-US" sz="3600" b="1" dirty="0"/>
          </a:p>
        </p:txBody>
      </p: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7348249" y="1413124"/>
            <a:ext cx="1981200" cy="1371600"/>
            <a:chOff x="3024" y="1392"/>
            <a:chExt cx="1104" cy="796"/>
          </a:xfrm>
        </p:grpSpPr>
        <p:pic>
          <p:nvPicPr>
            <p:cNvPr id="16" name="Picture 60" descr="bs00580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1104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61"/>
            <p:cNvSpPr txBox="1">
              <a:spLocks noChangeArrowheads="1"/>
            </p:cNvSpPr>
            <p:nvPr/>
          </p:nvSpPr>
          <p:spPr bwMode="auto">
            <a:xfrm>
              <a:off x="3339" y="1558"/>
              <a:ext cx="301" cy="1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altLang="zh-CN" sz="1200" b="1">
                  <a:latin typeface="Tahoma" pitchFamily="34" charset="0"/>
                </a:rPr>
                <a:t>WEB</a:t>
              </a:r>
            </a:p>
          </p:txBody>
        </p:sp>
      </p:grp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8808763" y="1588911"/>
            <a:ext cx="163217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互联网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在线协助</a:t>
            </a:r>
          </a:p>
        </p:txBody>
      </p:sp>
      <p:grpSp>
        <p:nvGrpSpPr>
          <p:cNvPr id="21" name="组合 54"/>
          <p:cNvGrpSpPr/>
          <p:nvPr/>
        </p:nvGrpSpPr>
        <p:grpSpPr>
          <a:xfrm>
            <a:off x="1867569" y="3553206"/>
            <a:ext cx="2514600" cy="2066924"/>
            <a:chOff x="990600" y="4257676"/>
            <a:chExt cx="2514600" cy="2066924"/>
          </a:xfrm>
        </p:grpSpPr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990600" y="4648200"/>
              <a:ext cx="2514600" cy="1676400"/>
              <a:chOff x="4224" y="720"/>
              <a:chExt cx="1152" cy="915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4224" y="720"/>
                <a:ext cx="1152" cy="915"/>
              </a:xfrm>
              <a:custGeom>
                <a:avLst/>
                <a:gdLst>
                  <a:gd name="T0" fmla="*/ 14 w 2304"/>
                  <a:gd name="T1" fmla="*/ 12 h 1830"/>
                  <a:gd name="T2" fmla="*/ 14 w 2304"/>
                  <a:gd name="T3" fmla="*/ 9 h 1830"/>
                  <a:gd name="T4" fmla="*/ 14 w 2304"/>
                  <a:gd name="T5" fmla="*/ 9 h 1830"/>
                  <a:gd name="T6" fmla="*/ 1 w 2304"/>
                  <a:gd name="T7" fmla="*/ 9 h 1830"/>
                  <a:gd name="T8" fmla="*/ 2 w 2304"/>
                  <a:gd name="T9" fmla="*/ 14 h 1830"/>
                  <a:gd name="T10" fmla="*/ 2 w 2304"/>
                  <a:gd name="T11" fmla="*/ 14 h 1830"/>
                  <a:gd name="T12" fmla="*/ 2 w 2304"/>
                  <a:gd name="T13" fmla="*/ 14 h 1830"/>
                  <a:gd name="T14" fmla="*/ 1 w 2304"/>
                  <a:gd name="T15" fmla="*/ 14 h 1830"/>
                  <a:gd name="T16" fmla="*/ 1 w 2304"/>
                  <a:gd name="T17" fmla="*/ 14 h 1830"/>
                  <a:gd name="T18" fmla="*/ 1 w 2304"/>
                  <a:gd name="T19" fmla="*/ 14 h 1830"/>
                  <a:gd name="T20" fmla="*/ 1 w 2304"/>
                  <a:gd name="T21" fmla="*/ 5 h 1830"/>
                  <a:gd name="T22" fmla="*/ 1 w 2304"/>
                  <a:gd name="T23" fmla="*/ 5 h 1830"/>
                  <a:gd name="T24" fmla="*/ 1 w 2304"/>
                  <a:gd name="T25" fmla="*/ 5 h 1830"/>
                  <a:gd name="T26" fmla="*/ 1 w 2304"/>
                  <a:gd name="T27" fmla="*/ 4 h 1830"/>
                  <a:gd name="T28" fmla="*/ 14 w 2304"/>
                  <a:gd name="T29" fmla="*/ 1 h 1830"/>
                  <a:gd name="T30" fmla="*/ 14 w 2304"/>
                  <a:gd name="T31" fmla="*/ 4 h 1830"/>
                  <a:gd name="T32" fmla="*/ 14 w 2304"/>
                  <a:gd name="T33" fmla="*/ 5 h 1830"/>
                  <a:gd name="T34" fmla="*/ 15 w 2304"/>
                  <a:gd name="T35" fmla="*/ 5 h 1830"/>
                  <a:gd name="T36" fmla="*/ 14 w 2304"/>
                  <a:gd name="T37" fmla="*/ 4 h 1830"/>
                  <a:gd name="T38" fmla="*/ 14 w 2304"/>
                  <a:gd name="T39" fmla="*/ 4 h 1830"/>
                  <a:gd name="T40" fmla="*/ 14 w 2304"/>
                  <a:gd name="T41" fmla="*/ 4 h 1830"/>
                  <a:gd name="T42" fmla="*/ 15 w 2304"/>
                  <a:gd name="T43" fmla="*/ 2 h 1830"/>
                  <a:gd name="T44" fmla="*/ 14 w 2304"/>
                  <a:gd name="T45" fmla="*/ 2 h 1830"/>
                  <a:gd name="T46" fmla="*/ 15 w 2304"/>
                  <a:gd name="T47" fmla="*/ 2 h 1830"/>
                  <a:gd name="T48" fmla="*/ 15 w 2304"/>
                  <a:gd name="T49" fmla="*/ 1 h 1830"/>
                  <a:gd name="T50" fmla="*/ 17 w 2304"/>
                  <a:gd name="T51" fmla="*/ 2 h 1830"/>
                  <a:gd name="T52" fmla="*/ 17 w 2304"/>
                  <a:gd name="T53" fmla="*/ 2 h 1830"/>
                  <a:gd name="T54" fmla="*/ 17 w 2304"/>
                  <a:gd name="T55" fmla="*/ 2 h 1830"/>
                  <a:gd name="T56" fmla="*/ 17 w 2304"/>
                  <a:gd name="T57" fmla="*/ 2 h 1830"/>
                  <a:gd name="T58" fmla="*/ 17 w 2304"/>
                  <a:gd name="T59" fmla="*/ 3 h 1830"/>
                  <a:gd name="T60" fmla="*/ 17 w 2304"/>
                  <a:gd name="T61" fmla="*/ 3 h 1830"/>
                  <a:gd name="T62" fmla="*/ 17 w 2304"/>
                  <a:gd name="T63" fmla="*/ 3 h 1830"/>
                  <a:gd name="T64" fmla="*/ 17 w 2304"/>
                  <a:gd name="T65" fmla="*/ 4 h 1830"/>
                  <a:gd name="T66" fmla="*/ 17 w 2304"/>
                  <a:gd name="T67" fmla="*/ 4 h 1830"/>
                  <a:gd name="T68" fmla="*/ 17 w 2304"/>
                  <a:gd name="T69" fmla="*/ 4 h 1830"/>
                  <a:gd name="T70" fmla="*/ 15 w 2304"/>
                  <a:gd name="T71" fmla="*/ 4 h 1830"/>
                  <a:gd name="T72" fmla="*/ 17 w 2304"/>
                  <a:gd name="T73" fmla="*/ 4 h 1830"/>
                  <a:gd name="T74" fmla="*/ 17 w 2304"/>
                  <a:gd name="T75" fmla="*/ 5 h 1830"/>
                  <a:gd name="T76" fmla="*/ 18 w 2304"/>
                  <a:gd name="T77" fmla="*/ 5 h 1830"/>
                  <a:gd name="T78" fmla="*/ 18 w 2304"/>
                  <a:gd name="T79" fmla="*/ 6 h 1830"/>
                  <a:gd name="T80" fmla="*/ 18 w 2304"/>
                  <a:gd name="T81" fmla="*/ 6 h 1830"/>
                  <a:gd name="T82" fmla="*/ 18 w 2304"/>
                  <a:gd name="T83" fmla="*/ 7 h 1830"/>
                  <a:gd name="T84" fmla="*/ 18 w 2304"/>
                  <a:gd name="T85" fmla="*/ 7 h 1830"/>
                  <a:gd name="T86" fmla="*/ 18 w 2304"/>
                  <a:gd name="T87" fmla="*/ 7 h 1830"/>
                  <a:gd name="T88" fmla="*/ 18 w 2304"/>
                  <a:gd name="T89" fmla="*/ 9 h 1830"/>
                  <a:gd name="T90" fmla="*/ 17 w 2304"/>
                  <a:gd name="T91" fmla="*/ 11 h 1830"/>
                  <a:gd name="T92" fmla="*/ 17 w 2304"/>
                  <a:gd name="T93" fmla="*/ 13 h 1830"/>
                  <a:gd name="T94" fmla="*/ 18 w 2304"/>
                  <a:gd name="T95" fmla="*/ 14 h 1830"/>
                  <a:gd name="T96" fmla="*/ 17 w 2304"/>
                  <a:gd name="T97" fmla="*/ 14 h 1830"/>
                  <a:gd name="T98" fmla="*/ 17 w 2304"/>
                  <a:gd name="T99" fmla="*/ 14 h 1830"/>
                  <a:gd name="T100" fmla="*/ 17 w 2304"/>
                  <a:gd name="T101" fmla="*/ 14 h 1830"/>
                  <a:gd name="T102" fmla="*/ 15 w 2304"/>
                  <a:gd name="T103" fmla="*/ 14 h 1830"/>
                  <a:gd name="T104" fmla="*/ 15 w 2304"/>
                  <a:gd name="T105" fmla="*/ 14 h 1830"/>
                  <a:gd name="T106" fmla="*/ 15 w 2304"/>
                  <a:gd name="T107" fmla="*/ 14 h 1830"/>
                  <a:gd name="T108" fmla="*/ 15 w 2304"/>
                  <a:gd name="T109" fmla="*/ 13 h 1830"/>
                  <a:gd name="T110" fmla="*/ 15 w 2304"/>
                  <a:gd name="T111" fmla="*/ 14 h 1830"/>
                  <a:gd name="T112" fmla="*/ 15 w 2304"/>
                  <a:gd name="T113" fmla="*/ 14 h 1830"/>
                  <a:gd name="T114" fmla="*/ 15 w 2304"/>
                  <a:gd name="T115" fmla="*/ 14 h 1830"/>
                  <a:gd name="T116" fmla="*/ 14 w 2304"/>
                  <a:gd name="T117" fmla="*/ 14 h 1830"/>
                  <a:gd name="T118" fmla="*/ 14 w 2304"/>
                  <a:gd name="T119" fmla="*/ 14 h 1830"/>
                  <a:gd name="T120" fmla="*/ 13 w 2304"/>
                  <a:gd name="T121" fmla="*/ 14 h 1830"/>
                  <a:gd name="T122" fmla="*/ 13 w 2304"/>
                  <a:gd name="T123" fmla="*/ 14 h 18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04"/>
                  <a:gd name="T187" fmla="*/ 0 h 1830"/>
                  <a:gd name="T188" fmla="*/ 2304 w 2304"/>
                  <a:gd name="T189" fmla="*/ 1830 h 18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04" h="1830">
                    <a:moveTo>
                      <a:pt x="274" y="1781"/>
                    </a:moveTo>
                    <a:lnTo>
                      <a:pt x="1360" y="1783"/>
                    </a:lnTo>
                    <a:lnTo>
                      <a:pt x="1799" y="1787"/>
                    </a:lnTo>
                    <a:lnTo>
                      <a:pt x="1855" y="1761"/>
                    </a:lnTo>
                    <a:lnTo>
                      <a:pt x="1853" y="1741"/>
                    </a:lnTo>
                    <a:lnTo>
                      <a:pt x="1853" y="1721"/>
                    </a:lnTo>
                    <a:lnTo>
                      <a:pt x="1853" y="1703"/>
                    </a:lnTo>
                    <a:lnTo>
                      <a:pt x="1851" y="1683"/>
                    </a:lnTo>
                    <a:lnTo>
                      <a:pt x="1851" y="1663"/>
                    </a:lnTo>
                    <a:lnTo>
                      <a:pt x="1849" y="1645"/>
                    </a:lnTo>
                    <a:lnTo>
                      <a:pt x="1849" y="1625"/>
                    </a:lnTo>
                    <a:lnTo>
                      <a:pt x="1848" y="1605"/>
                    </a:lnTo>
                    <a:lnTo>
                      <a:pt x="1848" y="1587"/>
                    </a:lnTo>
                    <a:lnTo>
                      <a:pt x="1846" y="1567"/>
                    </a:lnTo>
                    <a:lnTo>
                      <a:pt x="1846" y="1547"/>
                    </a:lnTo>
                    <a:lnTo>
                      <a:pt x="1844" y="1529"/>
                    </a:lnTo>
                    <a:lnTo>
                      <a:pt x="1844" y="1509"/>
                    </a:lnTo>
                    <a:lnTo>
                      <a:pt x="1842" y="1489"/>
                    </a:lnTo>
                    <a:lnTo>
                      <a:pt x="1842" y="1471"/>
                    </a:lnTo>
                    <a:lnTo>
                      <a:pt x="1840" y="1451"/>
                    </a:lnTo>
                    <a:lnTo>
                      <a:pt x="1840" y="1433"/>
                    </a:lnTo>
                    <a:lnTo>
                      <a:pt x="1838" y="1413"/>
                    </a:lnTo>
                    <a:lnTo>
                      <a:pt x="1838" y="1395"/>
                    </a:lnTo>
                    <a:lnTo>
                      <a:pt x="1837" y="1375"/>
                    </a:lnTo>
                    <a:lnTo>
                      <a:pt x="1837" y="1355"/>
                    </a:lnTo>
                    <a:lnTo>
                      <a:pt x="1837" y="1337"/>
                    </a:lnTo>
                    <a:lnTo>
                      <a:pt x="1835" y="1317"/>
                    </a:lnTo>
                    <a:lnTo>
                      <a:pt x="1835" y="1299"/>
                    </a:lnTo>
                    <a:lnTo>
                      <a:pt x="1835" y="1279"/>
                    </a:lnTo>
                    <a:lnTo>
                      <a:pt x="1833" y="1261"/>
                    </a:lnTo>
                    <a:lnTo>
                      <a:pt x="1833" y="1241"/>
                    </a:lnTo>
                    <a:lnTo>
                      <a:pt x="1833" y="1223"/>
                    </a:lnTo>
                    <a:lnTo>
                      <a:pt x="1833" y="1203"/>
                    </a:lnTo>
                    <a:lnTo>
                      <a:pt x="1833" y="1185"/>
                    </a:lnTo>
                    <a:lnTo>
                      <a:pt x="1833" y="1165"/>
                    </a:lnTo>
                    <a:lnTo>
                      <a:pt x="1833" y="1147"/>
                    </a:lnTo>
                    <a:lnTo>
                      <a:pt x="1828" y="1149"/>
                    </a:lnTo>
                    <a:lnTo>
                      <a:pt x="1826" y="1147"/>
                    </a:lnTo>
                    <a:lnTo>
                      <a:pt x="1824" y="1145"/>
                    </a:lnTo>
                    <a:lnTo>
                      <a:pt x="1824" y="1143"/>
                    </a:lnTo>
                    <a:lnTo>
                      <a:pt x="1822" y="1140"/>
                    </a:lnTo>
                    <a:lnTo>
                      <a:pt x="1820" y="1138"/>
                    </a:lnTo>
                    <a:lnTo>
                      <a:pt x="1820" y="1136"/>
                    </a:lnTo>
                    <a:lnTo>
                      <a:pt x="1820" y="1134"/>
                    </a:lnTo>
                    <a:lnTo>
                      <a:pt x="1819" y="1131"/>
                    </a:lnTo>
                    <a:lnTo>
                      <a:pt x="1819" y="1129"/>
                    </a:lnTo>
                    <a:lnTo>
                      <a:pt x="1819" y="1127"/>
                    </a:lnTo>
                    <a:lnTo>
                      <a:pt x="1819" y="1123"/>
                    </a:lnTo>
                    <a:lnTo>
                      <a:pt x="1819" y="1122"/>
                    </a:lnTo>
                    <a:lnTo>
                      <a:pt x="1819" y="1120"/>
                    </a:lnTo>
                    <a:lnTo>
                      <a:pt x="1819" y="1116"/>
                    </a:lnTo>
                    <a:lnTo>
                      <a:pt x="1819" y="1114"/>
                    </a:lnTo>
                    <a:lnTo>
                      <a:pt x="1819" y="1111"/>
                    </a:lnTo>
                    <a:lnTo>
                      <a:pt x="1819" y="1109"/>
                    </a:lnTo>
                    <a:lnTo>
                      <a:pt x="1819" y="1107"/>
                    </a:lnTo>
                    <a:lnTo>
                      <a:pt x="1819" y="1103"/>
                    </a:lnTo>
                    <a:lnTo>
                      <a:pt x="1819" y="1102"/>
                    </a:lnTo>
                    <a:lnTo>
                      <a:pt x="1819" y="1098"/>
                    </a:lnTo>
                    <a:lnTo>
                      <a:pt x="1819" y="1096"/>
                    </a:lnTo>
                    <a:lnTo>
                      <a:pt x="1819" y="1093"/>
                    </a:lnTo>
                    <a:lnTo>
                      <a:pt x="1819" y="1091"/>
                    </a:lnTo>
                    <a:lnTo>
                      <a:pt x="1819" y="1089"/>
                    </a:lnTo>
                    <a:lnTo>
                      <a:pt x="1819" y="1085"/>
                    </a:lnTo>
                    <a:lnTo>
                      <a:pt x="1819" y="1084"/>
                    </a:lnTo>
                    <a:lnTo>
                      <a:pt x="1819" y="1082"/>
                    </a:lnTo>
                    <a:lnTo>
                      <a:pt x="1817" y="1078"/>
                    </a:lnTo>
                    <a:lnTo>
                      <a:pt x="1817" y="1076"/>
                    </a:lnTo>
                    <a:lnTo>
                      <a:pt x="1817" y="1074"/>
                    </a:lnTo>
                    <a:lnTo>
                      <a:pt x="1817" y="1073"/>
                    </a:lnTo>
                    <a:lnTo>
                      <a:pt x="1742" y="1071"/>
                    </a:lnTo>
                    <a:lnTo>
                      <a:pt x="317" y="1069"/>
                    </a:lnTo>
                    <a:lnTo>
                      <a:pt x="230" y="1071"/>
                    </a:lnTo>
                    <a:lnTo>
                      <a:pt x="230" y="1689"/>
                    </a:lnTo>
                    <a:lnTo>
                      <a:pt x="232" y="1689"/>
                    </a:lnTo>
                    <a:lnTo>
                      <a:pt x="234" y="1689"/>
                    </a:lnTo>
                    <a:lnTo>
                      <a:pt x="235" y="1689"/>
                    </a:lnTo>
                    <a:lnTo>
                      <a:pt x="237" y="1689"/>
                    </a:lnTo>
                    <a:lnTo>
                      <a:pt x="237" y="1690"/>
                    </a:lnTo>
                    <a:lnTo>
                      <a:pt x="239" y="1690"/>
                    </a:lnTo>
                    <a:lnTo>
                      <a:pt x="241" y="1690"/>
                    </a:lnTo>
                    <a:lnTo>
                      <a:pt x="243" y="1690"/>
                    </a:lnTo>
                    <a:lnTo>
                      <a:pt x="245" y="1690"/>
                    </a:lnTo>
                    <a:lnTo>
                      <a:pt x="246" y="1690"/>
                    </a:lnTo>
                    <a:lnTo>
                      <a:pt x="248" y="1690"/>
                    </a:lnTo>
                    <a:lnTo>
                      <a:pt x="250" y="1690"/>
                    </a:lnTo>
                    <a:lnTo>
                      <a:pt x="252" y="1690"/>
                    </a:lnTo>
                    <a:lnTo>
                      <a:pt x="254" y="1690"/>
                    </a:lnTo>
                    <a:lnTo>
                      <a:pt x="255" y="1690"/>
                    </a:lnTo>
                    <a:lnTo>
                      <a:pt x="257" y="1690"/>
                    </a:lnTo>
                    <a:lnTo>
                      <a:pt x="259" y="1690"/>
                    </a:lnTo>
                    <a:lnTo>
                      <a:pt x="261" y="1690"/>
                    </a:lnTo>
                    <a:lnTo>
                      <a:pt x="263" y="1690"/>
                    </a:lnTo>
                    <a:lnTo>
                      <a:pt x="264" y="1690"/>
                    </a:lnTo>
                    <a:lnTo>
                      <a:pt x="264" y="1692"/>
                    </a:lnTo>
                    <a:lnTo>
                      <a:pt x="266" y="1692"/>
                    </a:lnTo>
                    <a:lnTo>
                      <a:pt x="268" y="1692"/>
                    </a:lnTo>
                    <a:lnTo>
                      <a:pt x="270" y="1694"/>
                    </a:lnTo>
                    <a:lnTo>
                      <a:pt x="272" y="1698"/>
                    </a:lnTo>
                    <a:lnTo>
                      <a:pt x="272" y="1700"/>
                    </a:lnTo>
                    <a:lnTo>
                      <a:pt x="272" y="1703"/>
                    </a:lnTo>
                    <a:lnTo>
                      <a:pt x="272" y="1705"/>
                    </a:lnTo>
                    <a:lnTo>
                      <a:pt x="274" y="1709"/>
                    </a:lnTo>
                    <a:lnTo>
                      <a:pt x="274" y="1710"/>
                    </a:lnTo>
                    <a:lnTo>
                      <a:pt x="274" y="1714"/>
                    </a:lnTo>
                    <a:lnTo>
                      <a:pt x="274" y="1716"/>
                    </a:lnTo>
                    <a:lnTo>
                      <a:pt x="274" y="1719"/>
                    </a:lnTo>
                    <a:lnTo>
                      <a:pt x="274" y="1721"/>
                    </a:lnTo>
                    <a:lnTo>
                      <a:pt x="274" y="1723"/>
                    </a:lnTo>
                    <a:lnTo>
                      <a:pt x="274" y="1727"/>
                    </a:lnTo>
                    <a:lnTo>
                      <a:pt x="274" y="1729"/>
                    </a:lnTo>
                    <a:lnTo>
                      <a:pt x="274" y="1732"/>
                    </a:lnTo>
                    <a:lnTo>
                      <a:pt x="275" y="1734"/>
                    </a:lnTo>
                    <a:lnTo>
                      <a:pt x="275" y="1736"/>
                    </a:lnTo>
                    <a:lnTo>
                      <a:pt x="274" y="1739"/>
                    </a:lnTo>
                    <a:lnTo>
                      <a:pt x="274" y="1741"/>
                    </a:lnTo>
                    <a:lnTo>
                      <a:pt x="274" y="1745"/>
                    </a:lnTo>
                    <a:lnTo>
                      <a:pt x="274" y="1747"/>
                    </a:lnTo>
                    <a:lnTo>
                      <a:pt x="274" y="1750"/>
                    </a:lnTo>
                    <a:lnTo>
                      <a:pt x="274" y="1752"/>
                    </a:lnTo>
                    <a:lnTo>
                      <a:pt x="274" y="1754"/>
                    </a:lnTo>
                    <a:lnTo>
                      <a:pt x="274" y="1758"/>
                    </a:lnTo>
                    <a:lnTo>
                      <a:pt x="274" y="1761"/>
                    </a:lnTo>
                    <a:lnTo>
                      <a:pt x="274" y="1763"/>
                    </a:lnTo>
                    <a:lnTo>
                      <a:pt x="274" y="1767"/>
                    </a:lnTo>
                    <a:lnTo>
                      <a:pt x="274" y="1768"/>
                    </a:lnTo>
                    <a:lnTo>
                      <a:pt x="274" y="1772"/>
                    </a:lnTo>
                    <a:lnTo>
                      <a:pt x="274" y="1776"/>
                    </a:lnTo>
                    <a:lnTo>
                      <a:pt x="274" y="1777"/>
                    </a:lnTo>
                    <a:lnTo>
                      <a:pt x="274" y="1781"/>
                    </a:lnTo>
                    <a:lnTo>
                      <a:pt x="274" y="1794"/>
                    </a:lnTo>
                    <a:lnTo>
                      <a:pt x="69" y="1794"/>
                    </a:lnTo>
                    <a:lnTo>
                      <a:pt x="4" y="1794"/>
                    </a:lnTo>
                    <a:lnTo>
                      <a:pt x="2" y="1792"/>
                    </a:lnTo>
                    <a:lnTo>
                      <a:pt x="2" y="1790"/>
                    </a:lnTo>
                    <a:lnTo>
                      <a:pt x="0" y="1790"/>
                    </a:lnTo>
                    <a:lnTo>
                      <a:pt x="0" y="1788"/>
                    </a:lnTo>
                    <a:lnTo>
                      <a:pt x="0" y="1787"/>
                    </a:lnTo>
                    <a:lnTo>
                      <a:pt x="0" y="1785"/>
                    </a:lnTo>
                    <a:lnTo>
                      <a:pt x="0" y="1783"/>
                    </a:lnTo>
                    <a:lnTo>
                      <a:pt x="4" y="1783"/>
                    </a:lnTo>
                    <a:lnTo>
                      <a:pt x="7" y="1783"/>
                    </a:lnTo>
                    <a:lnTo>
                      <a:pt x="11" y="1783"/>
                    </a:lnTo>
                    <a:lnTo>
                      <a:pt x="14" y="1781"/>
                    </a:lnTo>
                    <a:lnTo>
                      <a:pt x="18" y="1781"/>
                    </a:lnTo>
                    <a:lnTo>
                      <a:pt x="22" y="1781"/>
                    </a:lnTo>
                    <a:lnTo>
                      <a:pt x="25" y="1781"/>
                    </a:lnTo>
                    <a:lnTo>
                      <a:pt x="29" y="1781"/>
                    </a:lnTo>
                    <a:lnTo>
                      <a:pt x="33" y="1781"/>
                    </a:lnTo>
                    <a:lnTo>
                      <a:pt x="36" y="1781"/>
                    </a:lnTo>
                    <a:lnTo>
                      <a:pt x="40" y="1781"/>
                    </a:lnTo>
                    <a:lnTo>
                      <a:pt x="43" y="1781"/>
                    </a:lnTo>
                    <a:lnTo>
                      <a:pt x="47" y="1781"/>
                    </a:lnTo>
                    <a:lnTo>
                      <a:pt x="51" y="1781"/>
                    </a:lnTo>
                    <a:lnTo>
                      <a:pt x="54" y="1781"/>
                    </a:lnTo>
                    <a:lnTo>
                      <a:pt x="60" y="1781"/>
                    </a:lnTo>
                    <a:lnTo>
                      <a:pt x="63" y="1781"/>
                    </a:lnTo>
                    <a:lnTo>
                      <a:pt x="67" y="1781"/>
                    </a:lnTo>
                    <a:lnTo>
                      <a:pt x="71" y="1781"/>
                    </a:lnTo>
                    <a:lnTo>
                      <a:pt x="74" y="1781"/>
                    </a:lnTo>
                    <a:lnTo>
                      <a:pt x="78" y="1781"/>
                    </a:lnTo>
                    <a:lnTo>
                      <a:pt x="83" y="1781"/>
                    </a:lnTo>
                    <a:lnTo>
                      <a:pt x="87" y="1781"/>
                    </a:lnTo>
                    <a:lnTo>
                      <a:pt x="91" y="1781"/>
                    </a:lnTo>
                    <a:lnTo>
                      <a:pt x="94" y="1781"/>
                    </a:lnTo>
                    <a:lnTo>
                      <a:pt x="100" y="1781"/>
                    </a:lnTo>
                    <a:lnTo>
                      <a:pt x="103" y="1781"/>
                    </a:lnTo>
                    <a:lnTo>
                      <a:pt x="107" y="1781"/>
                    </a:lnTo>
                    <a:lnTo>
                      <a:pt x="110" y="1781"/>
                    </a:lnTo>
                    <a:lnTo>
                      <a:pt x="116" y="1781"/>
                    </a:lnTo>
                    <a:lnTo>
                      <a:pt x="120" y="1781"/>
                    </a:lnTo>
                    <a:lnTo>
                      <a:pt x="123" y="1781"/>
                    </a:lnTo>
                    <a:lnTo>
                      <a:pt x="127" y="1692"/>
                    </a:lnTo>
                    <a:lnTo>
                      <a:pt x="129" y="1692"/>
                    </a:lnTo>
                    <a:lnTo>
                      <a:pt x="130" y="1692"/>
                    </a:lnTo>
                    <a:lnTo>
                      <a:pt x="132" y="1692"/>
                    </a:lnTo>
                    <a:lnTo>
                      <a:pt x="134" y="1692"/>
                    </a:lnTo>
                    <a:lnTo>
                      <a:pt x="136" y="1692"/>
                    </a:lnTo>
                    <a:lnTo>
                      <a:pt x="138" y="1692"/>
                    </a:lnTo>
                    <a:lnTo>
                      <a:pt x="139" y="1692"/>
                    </a:lnTo>
                    <a:lnTo>
                      <a:pt x="141" y="1690"/>
                    </a:lnTo>
                    <a:lnTo>
                      <a:pt x="143" y="1689"/>
                    </a:lnTo>
                    <a:lnTo>
                      <a:pt x="145" y="1687"/>
                    </a:lnTo>
                    <a:lnTo>
                      <a:pt x="145" y="1685"/>
                    </a:lnTo>
                    <a:lnTo>
                      <a:pt x="145" y="1683"/>
                    </a:lnTo>
                    <a:lnTo>
                      <a:pt x="147" y="1681"/>
                    </a:lnTo>
                    <a:lnTo>
                      <a:pt x="147" y="1680"/>
                    </a:lnTo>
                    <a:lnTo>
                      <a:pt x="147" y="1678"/>
                    </a:lnTo>
                    <a:lnTo>
                      <a:pt x="147" y="1676"/>
                    </a:lnTo>
                    <a:lnTo>
                      <a:pt x="147" y="1674"/>
                    </a:lnTo>
                    <a:lnTo>
                      <a:pt x="147" y="1672"/>
                    </a:lnTo>
                    <a:lnTo>
                      <a:pt x="147" y="1671"/>
                    </a:lnTo>
                    <a:lnTo>
                      <a:pt x="147" y="1669"/>
                    </a:lnTo>
                    <a:lnTo>
                      <a:pt x="147" y="1667"/>
                    </a:lnTo>
                    <a:lnTo>
                      <a:pt x="147" y="1665"/>
                    </a:lnTo>
                    <a:lnTo>
                      <a:pt x="147" y="1663"/>
                    </a:lnTo>
                    <a:lnTo>
                      <a:pt x="147" y="1661"/>
                    </a:lnTo>
                    <a:lnTo>
                      <a:pt x="147" y="1660"/>
                    </a:lnTo>
                    <a:lnTo>
                      <a:pt x="141" y="629"/>
                    </a:lnTo>
                    <a:lnTo>
                      <a:pt x="96" y="625"/>
                    </a:lnTo>
                    <a:lnTo>
                      <a:pt x="96" y="623"/>
                    </a:lnTo>
                    <a:lnTo>
                      <a:pt x="96" y="620"/>
                    </a:lnTo>
                    <a:lnTo>
                      <a:pt x="96" y="618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4" y="611"/>
                    </a:lnTo>
                    <a:lnTo>
                      <a:pt x="94" y="607"/>
                    </a:lnTo>
                    <a:lnTo>
                      <a:pt x="94" y="605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6"/>
                    </a:lnTo>
                    <a:lnTo>
                      <a:pt x="94" y="594"/>
                    </a:lnTo>
                    <a:lnTo>
                      <a:pt x="94" y="592"/>
                    </a:lnTo>
                    <a:lnTo>
                      <a:pt x="94" y="589"/>
                    </a:lnTo>
                    <a:lnTo>
                      <a:pt x="94" y="587"/>
                    </a:lnTo>
                    <a:lnTo>
                      <a:pt x="94" y="583"/>
                    </a:lnTo>
                    <a:lnTo>
                      <a:pt x="94" y="582"/>
                    </a:lnTo>
                    <a:lnTo>
                      <a:pt x="94" y="578"/>
                    </a:lnTo>
                    <a:lnTo>
                      <a:pt x="94" y="576"/>
                    </a:lnTo>
                    <a:lnTo>
                      <a:pt x="94" y="573"/>
                    </a:lnTo>
                    <a:lnTo>
                      <a:pt x="94" y="571"/>
                    </a:lnTo>
                    <a:lnTo>
                      <a:pt x="94" y="569"/>
                    </a:lnTo>
                    <a:lnTo>
                      <a:pt x="94" y="565"/>
                    </a:lnTo>
                    <a:lnTo>
                      <a:pt x="96" y="563"/>
                    </a:lnTo>
                    <a:lnTo>
                      <a:pt x="96" y="560"/>
                    </a:lnTo>
                    <a:lnTo>
                      <a:pt x="96" y="558"/>
                    </a:lnTo>
                    <a:lnTo>
                      <a:pt x="96" y="556"/>
                    </a:lnTo>
                    <a:lnTo>
                      <a:pt x="96" y="553"/>
                    </a:lnTo>
                    <a:lnTo>
                      <a:pt x="98" y="551"/>
                    </a:lnTo>
                    <a:lnTo>
                      <a:pt x="98" y="549"/>
                    </a:lnTo>
                    <a:lnTo>
                      <a:pt x="98" y="545"/>
                    </a:lnTo>
                    <a:lnTo>
                      <a:pt x="98" y="544"/>
                    </a:lnTo>
                    <a:lnTo>
                      <a:pt x="139" y="544"/>
                    </a:lnTo>
                    <a:lnTo>
                      <a:pt x="139" y="542"/>
                    </a:lnTo>
                    <a:lnTo>
                      <a:pt x="141" y="540"/>
                    </a:lnTo>
                    <a:lnTo>
                      <a:pt x="141" y="538"/>
                    </a:lnTo>
                    <a:lnTo>
                      <a:pt x="141" y="536"/>
                    </a:lnTo>
                    <a:lnTo>
                      <a:pt x="141" y="535"/>
                    </a:lnTo>
                    <a:lnTo>
                      <a:pt x="141" y="533"/>
                    </a:lnTo>
                    <a:lnTo>
                      <a:pt x="141" y="531"/>
                    </a:lnTo>
                    <a:lnTo>
                      <a:pt x="141" y="529"/>
                    </a:lnTo>
                    <a:lnTo>
                      <a:pt x="141" y="527"/>
                    </a:lnTo>
                    <a:lnTo>
                      <a:pt x="141" y="525"/>
                    </a:lnTo>
                    <a:lnTo>
                      <a:pt x="141" y="524"/>
                    </a:lnTo>
                    <a:lnTo>
                      <a:pt x="141" y="522"/>
                    </a:lnTo>
                    <a:lnTo>
                      <a:pt x="141" y="520"/>
                    </a:lnTo>
                    <a:lnTo>
                      <a:pt x="141" y="518"/>
                    </a:lnTo>
                    <a:lnTo>
                      <a:pt x="141" y="516"/>
                    </a:lnTo>
                    <a:lnTo>
                      <a:pt x="141" y="515"/>
                    </a:lnTo>
                    <a:lnTo>
                      <a:pt x="141" y="513"/>
                    </a:lnTo>
                    <a:lnTo>
                      <a:pt x="141" y="511"/>
                    </a:lnTo>
                    <a:lnTo>
                      <a:pt x="143" y="509"/>
                    </a:lnTo>
                    <a:lnTo>
                      <a:pt x="143" y="507"/>
                    </a:lnTo>
                    <a:lnTo>
                      <a:pt x="143" y="506"/>
                    </a:lnTo>
                    <a:lnTo>
                      <a:pt x="143" y="504"/>
                    </a:lnTo>
                    <a:lnTo>
                      <a:pt x="145" y="504"/>
                    </a:lnTo>
                    <a:lnTo>
                      <a:pt x="145" y="502"/>
                    </a:lnTo>
                    <a:lnTo>
                      <a:pt x="145" y="500"/>
                    </a:lnTo>
                    <a:lnTo>
                      <a:pt x="147" y="500"/>
                    </a:lnTo>
                    <a:lnTo>
                      <a:pt x="147" y="498"/>
                    </a:lnTo>
                    <a:lnTo>
                      <a:pt x="214" y="498"/>
                    </a:lnTo>
                    <a:lnTo>
                      <a:pt x="216" y="4"/>
                    </a:lnTo>
                    <a:lnTo>
                      <a:pt x="219" y="0"/>
                    </a:lnTo>
                    <a:lnTo>
                      <a:pt x="1858" y="2"/>
                    </a:lnTo>
                    <a:lnTo>
                      <a:pt x="1862" y="11"/>
                    </a:lnTo>
                    <a:lnTo>
                      <a:pt x="1862" y="27"/>
                    </a:lnTo>
                    <a:lnTo>
                      <a:pt x="1860" y="43"/>
                    </a:lnTo>
                    <a:lnTo>
                      <a:pt x="1860" y="60"/>
                    </a:lnTo>
                    <a:lnTo>
                      <a:pt x="1860" y="76"/>
                    </a:lnTo>
                    <a:lnTo>
                      <a:pt x="1860" y="92"/>
                    </a:lnTo>
                    <a:lnTo>
                      <a:pt x="1858" y="109"/>
                    </a:lnTo>
                    <a:lnTo>
                      <a:pt x="1858" y="125"/>
                    </a:lnTo>
                    <a:lnTo>
                      <a:pt x="1858" y="143"/>
                    </a:lnTo>
                    <a:lnTo>
                      <a:pt x="1858" y="159"/>
                    </a:lnTo>
                    <a:lnTo>
                      <a:pt x="1858" y="176"/>
                    </a:lnTo>
                    <a:lnTo>
                      <a:pt x="1858" y="192"/>
                    </a:lnTo>
                    <a:lnTo>
                      <a:pt x="1858" y="208"/>
                    </a:lnTo>
                    <a:lnTo>
                      <a:pt x="1858" y="225"/>
                    </a:lnTo>
                    <a:lnTo>
                      <a:pt x="1858" y="243"/>
                    </a:lnTo>
                    <a:lnTo>
                      <a:pt x="1858" y="259"/>
                    </a:lnTo>
                    <a:lnTo>
                      <a:pt x="1858" y="275"/>
                    </a:lnTo>
                    <a:lnTo>
                      <a:pt x="1858" y="292"/>
                    </a:lnTo>
                    <a:lnTo>
                      <a:pt x="1858" y="308"/>
                    </a:lnTo>
                    <a:lnTo>
                      <a:pt x="1858" y="326"/>
                    </a:lnTo>
                    <a:lnTo>
                      <a:pt x="1858" y="342"/>
                    </a:lnTo>
                    <a:lnTo>
                      <a:pt x="1858" y="359"/>
                    </a:lnTo>
                    <a:lnTo>
                      <a:pt x="1858" y="377"/>
                    </a:lnTo>
                    <a:lnTo>
                      <a:pt x="1858" y="393"/>
                    </a:lnTo>
                    <a:lnTo>
                      <a:pt x="1858" y="409"/>
                    </a:lnTo>
                    <a:lnTo>
                      <a:pt x="1858" y="428"/>
                    </a:lnTo>
                    <a:lnTo>
                      <a:pt x="1858" y="444"/>
                    </a:lnTo>
                    <a:lnTo>
                      <a:pt x="1858" y="460"/>
                    </a:lnTo>
                    <a:lnTo>
                      <a:pt x="1858" y="478"/>
                    </a:lnTo>
                    <a:lnTo>
                      <a:pt x="1858" y="495"/>
                    </a:lnTo>
                    <a:lnTo>
                      <a:pt x="1858" y="513"/>
                    </a:lnTo>
                    <a:lnTo>
                      <a:pt x="1858" y="529"/>
                    </a:lnTo>
                    <a:lnTo>
                      <a:pt x="1858" y="547"/>
                    </a:lnTo>
                    <a:lnTo>
                      <a:pt x="1860" y="545"/>
                    </a:lnTo>
                    <a:lnTo>
                      <a:pt x="1864" y="545"/>
                    </a:lnTo>
                    <a:lnTo>
                      <a:pt x="1866" y="545"/>
                    </a:lnTo>
                    <a:lnTo>
                      <a:pt x="1869" y="544"/>
                    </a:lnTo>
                    <a:lnTo>
                      <a:pt x="1871" y="544"/>
                    </a:lnTo>
                    <a:lnTo>
                      <a:pt x="1875" y="542"/>
                    </a:lnTo>
                    <a:lnTo>
                      <a:pt x="1877" y="542"/>
                    </a:lnTo>
                    <a:lnTo>
                      <a:pt x="1878" y="540"/>
                    </a:lnTo>
                    <a:lnTo>
                      <a:pt x="1882" y="540"/>
                    </a:lnTo>
                    <a:lnTo>
                      <a:pt x="1884" y="538"/>
                    </a:lnTo>
                    <a:lnTo>
                      <a:pt x="1887" y="538"/>
                    </a:lnTo>
                    <a:lnTo>
                      <a:pt x="1889" y="538"/>
                    </a:lnTo>
                    <a:lnTo>
                      <a:pt x="1893" y="536"/>
                    </a:lnTo>
                    <a:lnTo>
                      <a:pt x="1895" y="536"/>
                    </a:lnTo>
                    <a:lnTo>
                      <a:pt x="1898" y="535"/>
                    </a:lnTo>
                    <a:lnTo>
                      <a:pt x="1900" y="535"/>
                    </a:lnTo>
                    <a:lnTo>
                      <a:pt x="1904" y="533"/>
                    </a:lnTo>
                    <a:lnTo>
                      <a:pt x="1906" y="531"/>
                    </a:lnTo>
                    <a:lnTo>
                      <a:pt x="1909" y="531"/>
                    </a:lnTo>
                    <a:lnTo>
                      <a:pt x="1911" y="529"/>
                    </a:lnTo>
                    <a:lnTo>
                      <a:pt x="1915" y="529"/>
                    </a:lnTo>
                    <a:lnTo>
                      <a:pt x="1916" y="527"/>
                    </a:lnTo>
                    <a:lnTo>
                      <a:pt x="1920" y="527"/>
                    </a:lnTo>
                    <a:lnTo>
                      <a:pt x="1924" y="525"/>
                    </a:lnTo>
                    <a:lnTo>
                      <a:pt x="1925" y="525"/>
                    </a:lnTo>
                    <a:lnTo>
                      <a:pt x="1929" y="525"/>
                    </a:lnTo>
                    <a:lnTo>
                      <a:pt x="1931" y="524"/>
                    </a:lnTo>
                    <a:lnTo>
                      <a:pt x="1934" y="524"/>
                    </a:lnTo>
                    <a:lnTo>
                      <a:pt x="1936" y="522"/>
                    </a:lnTo>
                    <a:lnTo>
                      <a:pt x="1940" y="522"/>
                    </a:lnTo>
                    <a:lnTo>
                      <a:pt x="1942" y="520"/>
                    </a:lnTo>
                    <a:lnTo>
                      <a:pt x="1945" y="520"/>
                    </a:lnTo>
                    <a:lnTo>
                      <a:pt x="1944" y="518"/>
                    </a:lnTo>
                    <a:lnTo>
                      <a:pt x="1940" y="518"/>
                    </a:lnTo>
                    <a:lnTo>
                      <a:pt x="1938" y="516"/>
                    </a:lnTo>
                    <a:lnTo>
                      <a:pt x="1936" y="516"/>
                    </a:lnTo>
                    <a:lnTo>
                      <a:pt x="1934" y="515"/>
                    </a:lnTo>
                    <a:lnTo>
                      <a:pt x="1931" y="515"/>
                    </a:lnTo>
                    <a:lnTo>
                      <a:pt x="1929" y="513"/>
                    </a:lnTo>
                    <a:lnTo>
                      <a:pt x="1927" y="513"/>
                    </a:lnTo>
                    <a:lnTo>
                      <a:pt x="1924" y="511"/>
                    </a:lnTo>
                    <a:lnTo>
                      <a:pt x="1922" y="511"/>
                    </a:lnTo>
                    <a:lnTo>
                      <a:pt x="1920" y="509"/>
                    </a:lnTo>
                    <a:lnTo>
                      <a:pt x="1916" y="507"/>
                    </a:lnTo>
                    <a:lnTo>
                      <a:pt x="1915" y="507"/>
                    </a:lnTo>
                    <a:lnTo>
                      <a:pt x="1913" y="506"/>
                    </a:lnTo>
                    <a:lnTo>
                      <a:pt x="1911" y="506"/>
                    </a:lnTo>
                    <a:lnTo>
                      <a:pt x="1907" y="504"/>
                    </a:lnTo>
                    <a:lnTo>
                      <a:pt x="1906" y="502"/>
                    </a:lnTo>
                    <a:lnTo>
                      <a:pt x="1904" y="500"/>
                    </a:lnTo>
                    <a:lnTo>
                      <a:pt x="1902" y="500"/>
                    </a:lnTo>
                    <a:lnTo>
                      <a:pt x="1900" y="498"/>
                    </a:lnTo>
                    <a:lnTo>
                      <a:pt x="1898" y="496"/>
                    </a:lnTo>
                    <a:lnTo>
                      <a:pt x="1896" y="495"/>
                    </a:lnTo>
                    <a:lnTo>
                      <a:pt x="1895" y="493"/>
                    </a:lnTo>
                    <a:lnTo>
                      <a:pt x="1893" y="491"/>
                    </a:lnTo>
                    <a:lnTo>
                      <a:pt x="1891" y="489"/>
                    </a:lnTo>
                    <a:lnTo>
                      <a:pt x="1889" y="487"/>
                    </a:lnTo>
                    <a:lnTo>
                      <a:pt x="1887" y="486"/>
                    </a:lnTo>
                    <a:lnTo>
                      <a:pt x="1886" y="482"/>
                    </a:lnTo>
                    <a:lnTo>
                      <a:pt x="1886" y="480"/>
                    </a:lnTo>
                    <a:lnTo>
                      <a:pt x="1884" y="478"/>
                    </a:lnTo>
                    <a:lnTo>
                      <a:pt x="1882" y="475"/>
                    </a:lnTo>
                    <a:lnTo>
                      <a:pt x="1882" y="473"/>
                    </a:lnTo>
                    <a:lnTo>
                      <a:pt x="1880" y="469"/>
                    </a:lnTo>
                    <a:lnTo>
                      <a:pt x="1878" y="464"/>
                    </a:lnTo>
                    <a:lnTo>
                      <a:pt x="1877" y="460"/>
                    </a:lnTo>
                    <a:lnTo>
                      <a:pt x="1875" y="455"/>
                    </a:lnTo>
                    <a:lnTo>
                      <a:pt x="1875" y="451"/>
                    </a:lnTo>
                    <a:lnTo>
                      <a:pt x="1873" y="446"/>
                    </a:lnTo>
                    <a:lnTo>
                      <a:pt x="1873" y="442"/>
                    </a:lnTo>
                    <a:lnTo>
                      <a:pt x="1873" y="438"/>
                    </a:lnTo>
                    <a:lnTo>
                      <a:pt x="1873" y="433"/>
                    </a:lnTo>
                    <a:lnTo>
                      <a:pt x="1873" y="429"/>
                    </a:lnTo>
                    <a:lnTo>
                      <a:pt x="1873" y="424"/>
                    </a:lnTo>
                    <a:lnTo>
                      <a:pt x="1873" y="420"/>
                    </a:lnTo>
                    <a:lnTo>
                      <a:pt x="1875" y="415"/>
                    </a:lnTo>
                    <a:lnTo>
                      <a:pt x="1875" y="411"/>
                    </a:lnTo>
                    <a:lnTo>
                      <a:pt x="1875" y="406"/>
                    </a:lnTo>
                    <a:lnTo>
                      <a:pt x="1877" y="402"/>
                    </a:lnTo>
                    <a:lnTo>
                      <a:pt x="1877" y="399"/>
                    </a:lnTo>
                    <a:lnTo>
                      <a:pt x="1878" y="393"/>
                    </a:lnTo>
                    <a:lnTo>
                      <a:pt x="1878" y="390"/>
                    </a:lnTo>
                    <a:lnTo>
                      <a:pt x="1880" y="384"/>
                    </a:lnTo>
                    <a:lnTo>
                      <a:pt x="1882" y="380"/>
                    </a:lnTo>
                    <a:lnTo>
                      <a:pt x="1882" y="375"/>
                    </a:lnTo>
                    <a:lnTo>
                      <a:pt x="1884" y="371"/>
                    </a:lnTo>
                    <a:lnTo>
                      <a:pt x="1884" y="366"/>
                    </a:lnTo>
                    <a:lnTo>
                      <a:pt x="1886" y="362"/>
                    </a:lnTo>
                    <a:lnTo>
                      <a:pt x="1887" y="359"/>
                    </a:lnTo>
                    <a:lnTo>
                      <a:pt x="1887" y="353"/>
                    </a:lnTo>
                    <a:lnTo>
                      <a:pt x="1889" y="350"/>
                    </a:lnTo>
                    <a:lnTo>
                      <a:pt x="1889" y="344"/>
                    </a:lnTo>
                    <a:lnTo>
                      <a:pt x="1889" y="341"/>
                    </a:lnTo>
                    <a:lnTo>
                      <a:pt x="1891" y="335"/>
                    </a:lnTo>
                    <a:lnTo>
                      <a:pt x="1891" y="332"/>
                    </a:lnTo>
                    <a:lnTo>
                      <a:pt x="1924" y="237"/>
                    </a:lnTo>
                    <a:lnTo>
                      <a:pt x="1924" y="236"/>
                    </a:lnTo>
                    <a:lnTo>
                      <a:pt x="1922" y="234"/>
                    </a:lnTo>
                    <a:lnTo>
                      <a:pt x="1922" y="232"/>
                    </a:lnTo>
                    <a:lnTo>
                      <a:pt x="1922" y="230"/>
                    </a:lnTo>
                    <a:lnTo>
                      <a:pt x="1920" y="228"/>
                    </a:lnTo>
                    <a:lnTo>
                      <a:pt x="1920" y="226"/>
                    </a:lnTo>
                    <a:lnTo>
                      <a:pt x="1920" y="225"/>
                    </a:lnTo>
                    <a:lnTo>
                      <a:pt x="1918" y="223"/>
                    </a:lnTo>
                    <a:lnTo>
                      <a:pt x="1918" y="221"/>
                    </a:lnTo>
                    <a:lnTo>
                      <a:pt x="1918" y="219"/>
                    </a:lnTo>
                    <a:lnTo>
                      <a:pt x="1918" y="217"/>
                    </a:lnTo>
                    <a:lnTo>
                      <a:pt x="1918" y="216"/>
                    </a:lnTo>
                    <a:lnTo>
                      <a:pt x="1918" y="214"/>
                    </a:lnTo>
                    <a:lnTo>
                      <a:pt x="1918" y="212"/>
                    </a:lnTo>
                    <a:lnTo>
                      <a:pt x="1916" y="210"/>
                    </a:lnTo>
                    <a:lnTo>
                      <a:pt x="1916" y="208"/>
                    </a:lnTo>
                    <a:lnTo>
                      <a:pt x="1916" y="207"/>
                    </a:lnTo>
                    <a:lnTo>
                      <a:pt x="1916" y="205"/>
                    </a:lnTo>
                    <a:lnTo>
                      <a:pt x="1916" y="203"/>
                    </a:lnTo>
                    <a:lnTo>
                      <a:pt x="1916" y="201"/>
                    </a:lnTo>
                    <a:lnTo>
                      <a:pt x="1916" y="199"/>
                    </a:lnTo>
                    <a:lnTo>
                      <a:pt x="1916" y="197"/>
                    </a:lnTo>
                    <a:lnTo>
                      <a:pt x="1916" y="196"/>
                    </a:lnTo>
                    <a:lnTo>
                      <a:pt x="1916" y="194"/>
                    </a:lnTo>
                    <a:lnTo>
                      <a:pt x="1916" y="192"/>
                    </a:lnTo>
                    <a:lnTo>
                      <a:pt x="1916" y="190"/>
                    </a:lnTo>
                    <a:lnTo>
                      <a:pt x="1916" y="188"/>
                    </a:lnTo>
                    <a:lnTo>
                      <a:pt x="1916" y="187"/>
                    </a:lnTo>
                    <a:lnTo>
                      <a:pt x="1915" y="185"/>
                    </a:lnTo>
                    <a:lnTo>
                      <a:pt x="1915" y="183"/>
                    </a:lnTo>
                    <a:lnTo>
                      <a:pt x="1915" y="181"/>
                    </a:lnTo>
                    <a:lnTo>
                      <a:pt x="1915" y="179"/>
                    </a:lnTo>
                    <a:lnTo>
                      <a:pt x="1918" y="176"/>
                    </a:lnTo>
                    <a:lnTo>
                      <a:pt x="1922" y="174"/>
                    </a:lnTo>
                    <a:lnTo>
                      <a:pt x="1925" y="170"/>
                    </a:lnTo>
                    <a:lnTo>
                      <a:pt x="1929" y="167"/>
                    </a:lnTo>
                    <a:lnTo>
                      <a:pt x="1933" y="165"/>
                    </a:lnTo>
                    <a:lnTo>
                      <a:pt x="1936" y="161"/>
                    </a:lnTo>
                    <a:lnTo>
                      <a:pt x="1940" y="158"/>
                    </a:lnTo>
                    <a:lnTo>
                      <a:pt x="1944" y="154"/>
                    </a:lnTo>
                    <a:lnTo>
                      <a:pt x="1947" y="150"/>
                    </a:lnTo>
                    <a:lnTo>
                      <a:pt x="1951" y="149"/>
                    </a:lnTo>
                    <a:lnTo>
                      <a:pt x="1954" y="145"/>
                    </a:lnTo>
                    <a:lnTo>
                      <a:pt x="1958" y="141"/>
                    </a:lnTo>
                    <a:lnTo>
                      <a:pt x="1962" y="140"/>
                    </a:lnTo>
                    <a:lnTo>
                      <a:pt x="1965" y="136"/>
                    </a:lnTo>
                    <a:lnTo>
                      <a:pt x="1969" y="134"/>
                    </a:lnTo>
                    <a:lnTo>
                      <a:pt x="1973" y="130"/>
                    </a:lnTo>
                    <a:lnTo>
                      <a:pt x="1976" y="129"/>
                    </a:lnTo>
                    <a:lnTo>
                      <a:pt x="1982" y="125"/>
                    </a:lnTo>
                    <a:lnTo>
                      <a:pt x="1985" y="123"/>
                    </a:lnTo>
                    <a:lnTo>
                      <a:pt x="1989" y="121"/>
                    </a:lnTo>
                    <a:lnTo>
                      <a:pt x="1992" y="120"/>
                    </a:lnTo>
                    <a:lnTo>
                      <a:pt x="1996" y="118"/>
                    </a:lnTo>
                    <a:lnTo>
                      <a:pt x="2002" y="118"/>
                    </a:lnTo>
                    <a:lnTo>
                      <a:pt x="2005" y="116"/>
                    </a:lnTo>
                    <a:lnTo>
                      <a:pt x="2009" y="116"/>
                    </a:lnTo>
                    <a:lnTo>
                      <a:pt x="2014" y="114"/>
                    </a:lnTo>
                    <a:lnTo>
                      <a:pt x="2018" y="114"/>
                    </a:lnTo>
                    <a:lnTo>
                      <a:pt x="2023" y="114"/>
                    </a:lnTo>
                    <a:lnTo>
                      <a:pt x="2027" y="114"/>
                    </a:lnTo>
                    <a:lnTo>
                      <a:pt x="2032" y="116"/>
                    </a:lnTo>
                    <a:lnTo>
                      <a:pt x="2036" y="116"/>
                    </a:lnTo>
                    <a:lnTo>
                      <a:pt x="2041" y="118"/>
                    </a:lnTo>
                    <a:lnTo>
                      <a:pt x="2043" y="118"/>
                    </a:lnTo>
                    <a:lnTo>
                      <a:pt x="2045" y="120"/>
                    </a:lnTo>
                    <a:lnTo>
                      <a:pt x="2047" y="120"/>
                    </a:lnTo>
                    <a:lnTo>
                      <a:pt x="2049" y="121"/>
                    </a:lnTo>
                    <a:lnTo>
                      <a:pt x="2050" y="123"/>
                    </a:lnTo>
                    <a:lnTo>
                      <a:pt x="2052" y="125"/>
                    </a:lnTo>
                    <a:lnTo>
                      <a:pt x="2052" y="127"/>
                    </a:lnTo>
                    <a:lnTo>
                      <a:pt x="2054" y="129"/>
                    </a:lnTo>
                    <a:lnTo>
                      <a:pt x="2056" y="130"/>
                    </a:lnTo>
                    <a:lnTo>
                      <a:pt x="2056" y="132"/>
                    </a:lnTo>
                    <a:lnTo>
                      <a:pt x="2058" y="134"/>
                    </a:lnTo>
                    <a:lnTo>
                      <a:pt x="2058" y="136"/>
                    </a:lnTo>
                    <a:lnTo>
                      <a:pt x="2059" y="138"/>
                    </a:lnTo>
                    <a:lnTo>
                      <a:pt x="2059" y="140"/>
                    </a:lnTo>
                    <a:lnTo>
                      <a:pt x="2061" y="141"/>
                    </a:lnTo>
                    <a:lnTo>
                      <a:pt x="2061" y="143"/>
                    </a:lnTo>
                    <a:lnTo>
                      <a:pt x="2063" y="145"/>
                    </a:lnTo>
                    <a:lnTo>
                      <a:pt x="2063" y="147"/>
                    </a:lnTo>
                    <a:lnTo>
                      <a:pt x="2065" y="149"/>
                    </a:lnTo>
                    <a:lnTo>
                      <a:pt x="2067" y="150"/>
                    </a:lnTo>
                    <a:lnTo>
                      <a:pt x="2069" y="152"/>
                    </a:lnTo>
                    <a:lnTo>
                      <a:pt x="2070" y="152"/>
                    </a:lnTo>
                    <a:lnTo>
                      <a:pt x="2072" y="154"/>
                    </a:lnTo>
                    <a:lnTo>
                      <a:pt x="2074" y="154"/>
                    </a:lnTo>
                    <a:lnTo>
                      <a:pt x="2076" y="154"/>
                    </a:lnTo>
                    <a:lnTo>
                      <a:pt x="2078" y="154"/>
                    </a:lnTo>
                    <a:lnTo>
                      <a:pt x="2081" y="152"/>
                    </a:lnTo>
                    <a:lnTo>
                      <a:pt x="2083" y="152"/>
                    </a:lnTo>
                    <a:lnTo>
                      <a:pt x="2085" y="150"/>
                    </a:lnTo>
                    <a:lnTo>
                      <a:pt x="2088" y="149"/>
                    </a:lnTo>
                    <a:lnTo>
                      <a:pt x="2092" y="149"/>
                    </a:lnTo>
                    <a:lnTo>
                      <a:pt x="2094" y="149"/>
                    </a:lnTo>
                    <a:lnTo>
                      <a:pt x="2098" y="149"/>
                    </a:lnTo>
                    <a:lnTo>
                      <a:pt x="2099" y="149"/>
                    </a:lnTo>
                    <a:lnTo>
                      <a:pt x="2103" y="149"/>
                    </a:lnTo>
                    <a:lnTo>
                      <a:pt x="2105" y="150"/>
                    </a:lnTo>
                    <a:lnTo>
                      <a:pt x="2107" y="150"/>
                    </a:lnTo>
                    <a:lnTo>
                      <a:pt x="2110" y="152"/>
                    </a:lnTo>
                    <a:lnTo>
                      <a:pt x="2112" y="154"/>
                    </a:lnTo>
                    <a:lnTo>
                      <a:pt x="2114" y="154"/>
                    </a:lnTo>
                    <a:lnTo>
                      <a:pt x="2116" y="156"/>
                    </a:lnTo>
                    <a:lnTo>
                      <a:pt x="2117" y="158"/>
                    </a:lnTo>
                    <a:lnTo>
                      <a:pt x="2119" y="159"/>
                    </a:lnTo>
                    <a:lnTo>
                      <a:pt x="2121" y="161"/>
                    </a:lnTo>
                    <a:lnTo>
                      <a:pt x="2123" y="163"/>
                    </a:lnTo>
                    <a:lnTo>
                      <a:pt x="2125" y="165"/>
                    </a:lnTo>
                    <a:lnTo>
                      <a:pt x="2126" y="167"/>
                    </a:lnTo>
                    <a:lnTo>
                      <a:pt x="2128" y="169"/>
                    </a:lnTo>
                    <a:lnTo>
                      <a:pt x="2130" y="172"/>
                    </a:lnTo>
                    <a:lnTo>
                      <a:pt x="2132" y="174"/>
                    </a:lnTo>
                    <a:lnTo>
                      <a:pt x="2132" y="176"/>
                    </a:lnTo>
                    <a:lnTo>
                      <a:pt x="2134" y="178"/>
                    </a:lnTo>
                    <a:lnTo>
                      <a:pt x="2136" y="181"/>
                    </a:lnTo>
                    <a:lnTo>
                      <a:pt x="2136" y="183"/>
                    </a:lnTo>
                    <a:lnTo>
                      <a:pt x="2137" y="185"/>
                    </a:lnTo>
                    <a:lnTo>
                      <a:pt x="2137" y="188"/>
                    </a:lnTo>
                    <a:lnTo>
                      <a:pt x="2139" y="190"/>
                    </a:lnTo>
                    <a:lnTo>
                      <a:pt x="2141" y="194"/>
                    </a:lnTo>
                    <a:lnTo>
                      <a:pt x="2141" y="196"/>
                    </a:lnTo>
                    <a:lnTo>
                      <a:pt x="2143" y="197"/>
                    </a:lnTo>
                    <a:lnTo>
                      <a:pt x="2143" y="201"/>
                    </a:lnTo>
                    <a:lnTo>
                      <a:pt x="2143" y="203"/>
                    </a:lnTo>
                    <a:lnTo>
                      <a:pt x="2143" y="207"/>
                    </a:lnTo>
                    <a:lnTo>
                      <a:pt x="2145" y="212"/>
                    </a:lnTo>
                    <a:lnTo>
                      <a:pt x="2145" y="216"/>
                    </a:lnTo>
                    <a:lnTo>
                      <a:pt x="2145" y="221"/>
                    </a:lnTo>
                    <a:lnTo>
                      <a:pt x="2146" y="225"/>
                    </a:lnTo>
                    <a:lnTo>
                      <a:pt x="2146" y="230"/>
                    </a:lnTo>
                    <a:lnTo>
                      <a:pt x="2148" y="234"/>
                    </a:lnTo>
                    <a:lnTo>
                      <a:pt x="2148" y="239"/>
                    </a:lnTo>
                    <a:lnTo>
                      <a:pt x="2150" y="245"/>
                    </a:lnTo>
                    <a:lnTo>
                      <a:pt x="2150" y="248"/>
                    </a:lnTo>
                    <a:lnTo>
                      <a:pt x="2152" y="254"/>
                    </a:lnTo>
                    <a:lnTo>
                      <a:pt x="2152" y="259"/>
                    </a:lnTo>
                    <a:lnTo>
                      <a:pt x="2154" y="263"/>
                    </a:lnTo>
                    <a:lnTo>
                      <a:pt x="2154" y="268"/>
                    </a:lnTo>
                    <a:lnTo>
                      <a:pt x="2155" y="274"/>
                    </a:lnTo>
                    <a:lnTo>
                      <a:pt x="2155" y="277"/>
                    </a:lnTo>
                    <a:lnTo>
                      <a:pt x="2155" y="283"/>
                    </a:lnTo>
                    <a:lnTo>
                      <a:pt x="2155" y="286"/>
                    </a:lnTo>
                    <a:lnTo>
                      <a:pt x="2155" y="292"/>
                    </a:lnTo>
                    <a:lnTo>
                      <a:pt x="2155" y="295"/>
                    </a:lnTo>
                    <a:lnTo>
                      <a:pt x="2154" y="301"/>
                    </a:lnTo>
                    <a:lnTo>
                      <a:pt x="2154" y="304"/>
                    </a:lnTo>
                    <a:lnTo>
                      <a:pt x="2152" y="308"/>
                    </a:lnTo>
                    <a:lnTo>
                      <a:pt x="2150" y="312"/>
                    </a:lnTo>
                    <a:lnTo>
                      <a:pt x="2148" y="315"/>
                    </a:lnTo>
                    <a:lnTo>
                      <a:pt x="2145" y="319"/>
                    </a:lnTo>
                    <a:lnTo>
                      <a:pt x="2143" y="323"/>
                    </a:lnTo>
                    <a:lnTo>
                      <a:pt x="2139" y="326"/>
                    </a:lnTo>
                    <a:lnTo>
                      <a:pt x="2134" y="328"/>
                    </a:lnTo>
                    <a:lnTo>
                      <a:pt x="2130" y="332"/>
                    </a:lnTo>
                    <a:lnTo>
                      <a:pt x="2125" y="333"/>
                    </a:lnTo>
                    <a:lnTo>
                      <a:pt x="2119" y="335"/>
                    </a:lnTo>
                    <a:lnTo>
                      <a:pt x="2119" y="337"/>
                    </a:lnTo>
                    <a:lnTo>
                      <a:pt x="2121" y="339"/>
                    </a:lnTo>
                    <a:lnTo>
                      <a:pt x="2123" y="339"/>
                    </a:lnTo>
                    <a:lnTo>
                      <a:pt x="2123" y="341"/>
                    </a:lnTo>
                    <a:lnTo>
                      <a:pt x="2125" y="342"/>
                    </a:lnTo>
                    <a:lnTo>
                      <a:pt x="2126" y="344"/>
                    </a:lnTo>
                    <a:lnTo>
                      <a:pt x="2126" y="346"/>
                    </a:lnTo>
                    <a:lnTo>
                      <a:pt x="2128" y="348"/>
                    </a:lnTo>
                    <a:lnTo>
                      <a:pt x="2128" y="350"/>
                    </a:lnTo>
                    <a:lnTo>
                      <a:pt x="2130" y="352"/>
                    </a:lnTo>
                    <a:lnTo>
                      <a:pt x="2130" y="353"/>
                    </a:lnTo>
                    <a:lnTo>
                      <a:pt x="2130" y="355"/>
                    </a:lnTo>
                    <a:lnTo>
                      <a:pt x="2132" y="357"/>
                    </a:lnTo>
                    <a:lnTo>
                      <a:pt x="2132" y="359"/>
                    </a:lnTo>
                    <a:lnTo>
                      <a:pt x="2132" y="361"/>
                    </a:lnTo>
                    <a:lnTo>
                      <a:pt x="2132" y="362"/>
                    </a:lnTo>
                    <a:lnTo>
                      <a:pt x="2132" y="364"/>
                    </a:lnTo>
                    <a:lnTo>
                      <a:pt x="2134" y="366"/>
                    </a:lnTo>
                    <a:lnTo>
                      <a:pt x="2134" y="368"/>
                    </a:lnTo>
                    <a:lnTo>
                      <a:pt x="2134" y="370"/>
                    </a:lnTo>
                    <a:lnTo>
                      <a:pt x="2134" y="373"/>
                    </a:lnTo>
                    <a:lnTo>
                      <a:pt x="2134" y="375"/>
                    </a:lnTo>
                    <a:lnTo>
                      <a:pt x="2134" y="377"/>
                    </a:lnTo>
                    <a:lnTo>
                      <a:pt x="2134" y="379"/>
                    </a:lnTo>
                    <a:lnTo>
                      <a:pt x="2134" y="380"/>
                    </a:lnTo>
                    <a:lnTo>
                      <a:pt x="2134" y="382"/>
                    </a:lnTo>
                    <a:lnTo>
                      <a:pt x="2132" y="384"/>
                    </a:lnTo>
                    <a:lnTo>
                      <a:pt x="2132" y="386"/>
                    </a:lnTo>
                    <a:lnTo>
                      <a:pt x="2132" y="388"/>
                    </a:lnTo>
                    <a:lnTo>
                      <a:pt x="2132" y="390"/>
                    </a:lnTo>
                    <a:lnTo>
                      <a:pt x="2132" y="391"/>
                    </a:lnTo>
                    <a:lnTo>
                      <a:pt x="2130" y="393"/>
                    </a:lnTo>
                    <a:lnTo>
                      <a:pt x="2130" y="395"/>
                    </a:lnTo>
                    <a:lnTo>
                      <a:pt x="2130" y="397"/>
                    </a:lnTo>
                    <a:lnTo>
                      <a:pt x="2128" y="399"/>
                    </a:lnTo>
                    <a:lnTo>
                      <a:pt x="2128" y="400"/>
                    </a:lnTo>
                    <a:lnTo>
                      <a:pt x="2126" y="402"/>
                    </a:lnTo>
                    <a:lnTo>
                      <a:pt x="2126" y="404"/>
                    </a:lnTo>
                    <a:lnTo>
                      <a:pt x="2125" y="406"/>
                    </a:lnTo>
                    <a:lnTo>
                      <a:pt x="2125" y="408"/>
                    </a:lnTo>
                    <a:lnTo>
                      <a:pt x="2123" y="409"/>
                    </a:lnTo>
                    <a:lnTo>
                      <a:pt x="2121" y="411"/>
                    </a:lnTo>
                    <a:lnTo>
                      <a:pt x="2121" y="413"/>
                    </a:lnTo>
                    <a:lnTo>
                      <a:pt x="2119" y="415"/>
                    </a:lnTo>
                    <a:lnTo>
                      <a:pt x="2119" y="417"/>
                    </a:lnTo>
                    <a:lnTo>
                      <a:pt x="2117" y="419"/>
                    </a:lnTo>
                    <a:lnTo>
                      <a:pt x="2116" y="419"/>
                    </a:lnTo>
                    <a:lnTo>
                      <a:pt x="2116" y="420"/>
                    </a:lnTo>
                    <a:lnTo>
                      <a:pt x="2114" y="422"/>
                    </a:lnTo>
                    <a:lnTo>
                      <a:pt x="2112" y="424"/>
                    </a:lnTo>
                    <a:lnTo>
                      <a:pt x="2112" y="426"/>
                    </a:lnTo>
                    <a:lnTo>
                      <a:pt x="2110" y="428"/>
                    </a:lnTo>
                    <a:lnTo>
                      <a:pt x="2108" y="428"/>
                    </a:lnTo>
                    <a:lnTo>
                      <a:pt x="2107" y="429"/>
                    </a:lnTo>
                    <a:lnTo>
                      <a:pt x="2105" y="431"/>
                    </a:lnTo>
                    <a:lnTo>
                      <a:pt x="2105" y="433"/>
                    </a:lnTo>
                    <a:lnTo>
                      <a:pt x="2103" y="433"/>
                    </a:lnTo>
                    <a:lnTo>
                      <a:pt x="2101" y="435"/>
                    </a:lnTo>
                    <a:lnTo>
                      <a:pt x="2099" y="435"/>
                    </a:lnTo>
                    <a:lnTo>
                      <a:pt x="2098" y="437"/>
                    </a:lnTo>
                    <a:lnTo>
                      <a:pt x="2096" y="437"/>
                    </a:lnTo>
                    <a:lnTo>
                      <a:pt x="2094" y="437"/>
                    </a:lnTo>
                    <a:lnTo>
                      <a:pt x="2092" y="438"/>
                    </a:lnTo>
                    <a:lnTo>
                      <a:pt x="2090" y="438"/>
                    </a:lnTo>
                    <a:lnTo>
                      <a:pt x="2088" y="438"/>
                    </a:lnTo>
                    <a:lnTo>
                      <a:pt x="2087" y="438"/>
                    </a:lnTo>
                    <a:lnTo>
                      <a:pt x="2085" y="438"/>
                    </a:lnTo>
                    <a:lnTo>
                      <a:pt x="2083" y="440"/>
                    </a:lnTo>
                    <a:lnTo>
                      <a:pt x="2081" y="440"/>
                    </a:lnTo>
                    <a:lnTo>
                      <a:pt x="2079" y="440"/>
                    </a:lnTo>
                    <a:lnTo>
                      <a:pt x="2078" y="440"/>
                    </a:lnTo>
                    <a:lnTo>
                      <a:pt x="2076" y="440"/>
                    </a:lnTo>
                    <a:lnTo>
                      <a:pt x="2074" y="440"/>
                    </a:lnTo>
                    <a:lnTo>
                      <a:pt x="2072" y="440"/>
                    </a:lnTo>
                    <a:lnTo>
                      <a:pt x="2070" y="440"/>
                    </a:lnTo>
                    <a:lnTo>
                      <a:pt x="2069" y="440"/>
                    </a:lnTo>
                    <a:lnTo>
                      <a:pt x="2067" y="440"/>
                    </a:lnTo>
                    <a:lnTo>
                      <a:pt x="2065" y="442"/>
                    </a:lnTo>
                    <a:lnTo>
                      <a:pt x="2063" y="444"/>
                    </a:lnTo>
                    <a:lnTo>
                      <a:pt x="2061" y="446"/>
                    </a:lnTo>
                    <a:lnTo>
                      <a:pt x="2061" y="448"/>
                    </a:lnTo>
                    <a:lnTo>
                      <a:pt x="2059" y="449"/>
                    </a:lnTo>
                    <a:lnTo>
                      <a:pt x="2058" y="451"/>
                    </a:lnTo>
                    <a:lnTo>
                      <a:pt x="2058" y="453"/>
                    </a:lnTo>
                    <a:lnTo>
                      <a:pt x="2056" y="455"/>
                    </a:lnTo>
                    <a:lnTo>
                      <a:pt x="2056" y="457"/>
                    </a:lnTo>
                    <a:lnTo>
                      <a:pt x="2054" y="458"/>
                    </a:lnTo>
                    <a:lnTo>
                      <a:pt x="2054" y="460"/>
                    </a:lnTo>
                    <a:lnTo>
                      <a:pt x="2052" y="462"/>
                    </a:lnTo>
                    <a:lnTo>
                      <a:pt x="2052" y="466"/>
                    </a:lnTo>
                    <a:lnTo>
                      <a:pt x="2050" y="467"/>
                    </a:lnTo>
                    <a:lnTo>
                      <a:pt x="2050" y="469"/>
                    </a:lnTo>
                    <a:lnTo>
                      <a:pt x="2050" y="471"/>
                    </a:lnTo>
                    <a:lnTo>
                      <a:pt x="2049" y="473"/>
                    </a:lnTo>
                    <a:lnTo>
                      <a:pt x="2049" y="475"/>
                    </a:lnTo>
                    <a:lnTo>
                      <a:pt x="2049" y="478"/>
                    </a:lnTo>
                    <a:lnTo>
                      <a:pt x="2047" y="480"/>
                    </a:lnTo>
                    <a:lnTo>
                      <a:pt x="2047" y="482"/>
                    </a:lnTo>
                    <a:lnTo>
                      <a:pt x="2047" y="484"/>
                    </a:lnTo>
                    <a:lnTo>
                      <a:pt x="2045" y="486"/>
                    </a:lnTo>
                    <a:lnTo>
                      <a:pt x="2045" y="489"/>
                    </a:lnTo>
                    <a:lnTo>
                      <a:pt x="2045" y="491"/>
                    </a:lnTo>
                    <a:lnTo>
                      <a:pt x="2043" y="493"/>
                    </a:lnTo>
                    <a:lnTo>
                      <a:pt x="2043" y="495"/>
                    </a:lnTo>
                    <a:lnTo>
                      <a:pt x="2043" y="496"/>
                    </a:lnTo>
                    <a:lnTo>
                      <a:pt x="2041" y="498"/>
                    </a:lnTo>
                    <a:lnTo>
                      <a:pt x="2041" y="502"/>
                    </a:lnTo>
                    <a:lnTo>
                      <a:pt x="2040" y="504"/>
                    </a:lnTo>
                    <a:lnTo>
                      <a:pt x="2040" y="506"/>
                    </a:lnTo>
                    <a:lnTo>
                      <a:pt x="2043" y="506"/>
                    </a:lnTo>
                    <a:lnTo>
                      <a:pt x="2047" y="507"/>
                    </a:lnTo>
                    <a:lnTo>
                      <a:pt x="2050" y="507"/>
                    </a:lnTo>
                    <a:lnTo>
                      <a:pt x="2054" y="509"/>
                    </a:lnTo>
                    <a:lnTo>
                      <a:pt x="2058" y="509"/>
                    </a:lnTo>
                    <a:lnTo>
                      <a:pt x="2061" y="509"/>
                    </a:lnTo>
                    <a:lnTo>
                      <a:pt x="2065" y="511"/>
                    </a:lnTo>
                    <a:lnTo>
                      <a:pt x="2069" y="513"/>
                    </a:lnTo>
                    <a:lnTo>
                      <a:pt x="2070" y="513"/>
                    </a:lnTo>
                    <a:lnTo>
                      <a:pt x="2074" y="515"/>
                    </a:lnTo>
                    <a:lnTo>
                      <a:pt x="2078" y="515"/>
                    </a:lnTo>
                    <a:lnTo>
                      <a:pt x="2081" y="516"/>
                    </a:lnTo>
                    <a:lnTo>
                      <a:pt x="2085" y="516"/>
                    </a:lnTo>
                    <a:lnTo>
                      <a:pt x="2088" y="518"/>
                    </a:lnTo>
                    <a:lnTo>
                      <a:pt x="2092" y="520"/>
                    </a:lnTo>
                    <a:lnTo>
                      <a:pt x="2096" y="520"/>
                    </a:lnTo>
                    <a:lnTo>
                      <a:pt x="2099" y="522"/>
                    </a:lnTo>
                    <a:lnTo>
                      <a:pt x="2101" y="524"/>
                    </a:lnTo>
                    <a:lnTo>
                      <a:pt x="2105" y="524"/>
                    </a:lnTo>
                    <a:lnTo>
                      <a:pt x="2108" y="525"/>
                    </a:lnTo>
                    <a:lnTo>
                      <a:pt x="2112" y="527"/>
                    </a:lnTo>
                    <a:lnTo>
                      <a:pt x="2116" y="527"/>
                    </a:lnTo>
                    <a:lnTo>
                      <a:pt x="2119" y="529"/>
                    </a:lnTo>
                    <a:lnTo>
                      <a:pt x="2123" y="531"/>
                    </a:lnTo>
                    <a:lnTo>
                      <a:pt x="2126" y="531"/>
                    </a:lnTo>
                    <a:lnTo>
                      <a:pt x="2128" y="533"/>
                    </a:lnTo>
                    <a:lnTo>
                      <a:pt x="2132" y="535"/>
                    </a:lnTo>
                    <a:lnTo>
                      <a:pt x="2136" y="535"/>
                    </a:lnTo>
                    <a:lnTo>
                      <a:pt x="2139" y="536"/>
                    </a:lnTo>
                    <a:lnTo>
                      <a:pt x="2143" y="538"/>
                    </a:lnTo>
                    <a:lnTo>
                      <a:pt x="2146" y="538"/>
                    </a:lnTo>
                    <a:lnTo>
                      <a:pt x="2150" y="540"/>
                    </a:lnTo>
                    <a:lnTo>
                      <a:pt x="2157" y="542"/>
                    </a:lnTo>
                    <a:lnTo>
                      <a:pt x="2163" y="542"/>
                    </a:lnTo>
                    <a:lnTo>
                      <a:pt x="2168" y="544"/>
                    </a:lnTo>
                    <a:lnTo>
                      <a:pt x="2175" y="547"/>
                    </a:lnTo>
                    <a:lnTo>
                      <a:pt x="2179" y="549"/>
                    </a:lnTo>
                    <a:lnTo>
                      <a:pt x="2184" y="553"/>
                    </a:lnTo>
                    <a:lnTo>
                      <a:pt x="2190" y="556"/>
                    </a:lnTo>
                    <a:lnTo>
                      <a:pt x="2194" y="560"/>
                    </a:lnTo>
                    <a:lnTo>
                      <a:pt x="2197" y="563"/>
                    </a:lnTo>
                    <a:lnTo>
                      <a:pt x="2203" y="567"/>
                    </a:lnTo>
                    <a:lnTo>
                      <a:pt x="2206" y="571"/>
                    </a:lnTo>
                    <a:lnTo>
                      <a:pt x="2208" y="576"/>
                    </a:lnTo>
                    <a:lnTo>
                      <a:pt x="2212" y="580"/>
                    </a:lnTo>
                    <a:lnTo>
                      <a:pt x="2215" y="585"/>
                    </a:lnTo>
                    <a:lnTo>
                      <a:pt x="2217" y="591"/>
                    </a:lnTo>
                    <a:lnTo>
                      <a:pt x="2221" y="594"/>
                    </a:lnTo>
                    <a:lnTo>
                      <a:pt x="2222" y="600"/>
                    </a:lnTo>
                    <a:lnTo>
                      <a:pt x="2224" y="605"/>
                    </a:lnTo>
                    <a:lnTo>
                      <a:pt x="2228" y="611"/>
                    </a:lnTo>
                    <a:lnTo>
                      <a:pt x="2230" y="616"/>
                    </a:lnTo>
                    <a:lnTo>
                      <a:pt x="2232" y="621"/>
                    </a:lnTo>
                    <a:lnTo>
                      <a:pt x="2233" y="627"/>
                    </a:lnTo>
                    <a:lnTo>
                      <a:pt x="2235" y="634"/>
                    </a:lnTo>
                    <a:lnTo>
                      <a:pt x="2239" y="640"/>
                    </a:lnTo>
                    <a:lnTo>
                      <a:pt x="2241" y="645"/>
                    </a:lnTo>
                    <a:lnTo>
                      <a:pt x="2242" y="650"/>
                    </a:lnTo>
                    <a:lnTo>
                      <a:pt x="2244" y="656"/>
                    </a:lnTo>
                    <a:lnTo>
                      <a:pt x="2246" y="661"/>
                    </a:lnTo>
                    <a:lnTo>
                      <a:pt x="2248" y="667"/>
                    </a:lnTo>
                    <a:lnTo>
                      <a:pt x="2251" y="670"/>
                    </a:lnTo>
                    <a:lnTo>
                      <a:pt x="2253" y="676"/>
                    </a:lnTo>
                    <a:lnTo>
                      <a:pt x="2257" y="681"/>
                    </a:lnTo>
                    <a:lnTo>
                      <a:pt x="2259" y="687"/>
                    </a:lnTo>
                    <a:lnTo>
                      <a:pt x="2261" y="694"/>
                    </a:lnTo>
                    <a:lnTo>
                      <a:pt x="2262" y="699"/>
                    </a:lnTo>
                    <a:lnTo>
                      <a:pt x="2264" y="705"/>
                    </a:lnTo>
                    <a:lnTo>
                      <a:pt x="2266" y="712"/>
                    </a:lnTo>
                    <a:lnTo>
                      <a:pt x="2268" y="718"/>
                    </a:lnTo>
                    <a:lnTo>
                      <a:pt x="2270" y="723"/>
                    </a:lnTo>
                    <a:lnTo>
                      <a:pt x="2271" y="728"/>
                    </a:lnTo>
                    <a:lnTo>
                      <a:pt x="2273" y="736"/>
                    </a:lnTo>
                    <a:lnTo>
                      <a:pt x="2275" y="741"/>
                    </a:lnTo>
                    <a:lnTo>
                      <a:pt x="2277" y="746"/>
                    </a:lnTo>
                    <a:lnTo>
                      <a:pt x="2279" y="752"/>
                    </a:lnTo>
                    <a:lnTo>
                      <a:pt x="2280" y="757"/>
                    </a:lnTo>
                    <a:lnTo>
                      <a:pt x="2282" y="765"/>
                    </a:lnTo>
                    <a:lnTo>
                      <a:pt x="2284" y="770"/>
                    </a:lnTo>
                    <a:lnTo>
                      <a:pt x="2286" y="775"/>
                    </a:lnTo>
                    <a:lnTo>
                      <a:pt x="2288" y="781"/>
                    </a:lnTo>
                    <a:lnTo>
                      <a:pt x="2290" y="788"/>
                    </a:lnTo>
                    <a:lnTo>
                      <a:pt x="2291" y="794"/>
                    </a:lnTo>
                    <a:lnTo>
                      <a:pt x="2293" y="799"/>
                    </a:lnTo>
                    <a:lnTo>
                      <a:pt x="2295" y="804"/>
                    </a:lnTo>
                    <a:lnTo>
                      <a:pt x="2295" y="812"/>
                    </a:lnTo>
                    <a:lnTo>
                      <a:pt x="2297" y="817"/>
                    </a:lnTo>
                    <a:lnTo>
                      <a:pt x="2299" y="824"/>
                    </a:lnTo>
                    <a:lnTo>
                      <a:pt x="2299" y="830"/>
                    </a:lnTo>
                    <a:lnTo>
                      <a:pt x="2300" y="835"/>
                    </a:lnTo>
                    <a:lnTo>
                      <a:pt x="2302" y="843"/>
                    </a:lnTo>
                    <a:lnTo>
                      <a:pt x="2302" y="848"/>
                    </a:lnTo>
                    <a:lnTo>
                      <a:pt x="2302" y="855"/>
                    </a:lnTo>
                    <a:lnTo>
                      <a:pt x="2304" y="862"/>
                    </a:lnTo>
                    <a:lnTo>
                      <a:pt x="2304" y="868"/>
                    </a:lnTo>
                    <a:lnTo>
                      <a:pt x="2304" y="875"/>
                    </a:lnTo>
                    <a:lnTo>
                      <a:pt x="2302" y="881"/>
                    </a:lnTo>
                    <a:lnTo>
                      <a:pt x="2299" y="884"/>
                    </a:lnTo>
                    <a:lnTo>
                      <a:pt x="2297" y="888"/>
                    </a:lnTo>
                    <a:lnTo>
                      <a:pt x="2293" y="893"/>
                    </a:lnTo>
                    <a:lnTo>
                      <a:pt x="2291" y="897"/>
                    </a:lnTo>
                    <a:lnTo>
                      <a:pt x="2288" y="901"/>
                    </a:lnTo>
                    <a:lnTo>
                      <a:pt x="2284" y="904"/>
                    </a:lnTo>
                    <a:lnTo>
                      <a:pt x="2280" y="908"/>
                    </a:lnTo>
                    <a:lnTo>
                      <a:pt x="2277" y="911"/>
                    </a:lnTo>
                    <a:lnTo>
                      <a:pt x="2273" y="915"/>
                    </a:lnTo>
                    <a:lnTo>
                      <a:pt x="2270" y="917"/>
                    </a:lnTo>
                    <a:lnTo>
                      <a:pt x="2266" y="920"/>
                    </a:lnTo>
                    <a:lnTo>
                      <a:pt x="2262" y="922"/>
                    </a:lnTo>
                    <a:lnTo>
                      <a:pt x="2259" y="926"/>
                    </a:lnTo>
                    <a:lnTo>
                      <a:pt x="2253" y="929"/>
                    </a:lnTo>
                    <a:lnTo>
                      <a:pt x="2250" y="931"/>
                    </a:lnTo>
                    <a:lnTo>
                      <a:pt x="2244" y="933"/>
                    </a:lnTo>
                    <a:lnTo>
                      <a:pt x="2241" y="937"/>
                    </a:lnTo>
                    <a:lnTo>
                      <a:pt x="2237" y="939"/>
                    </a:lnTo>
                    <a:lnTo>
                      <a:pt x="2232" y="942"/>
                    </a:lnTo>
                    <a:lnTo>
                      <a:pt x="2228" y="944"/>
                    </a:lnTo>
                    <a:lnTo>
                      <a:pt x="2222" y="946"/>
                    </a:lnTo>
                    <a:lnTo>
                      <a:pt x="2219" y="949"/>
                    </a:lnTo>
                    <a:lnTo>
                      <a:pt x="2215" y="951"/>
                    </a:lnTo>
                    <a:lnTo>
                      <a:pt x="2210" y="953"/>
                    </a:lnTo>
                    <a:lnTo>
                      <a:pt x="2206" y="957"/>
                    </a:lnTo>
                    <a:lnTo>
                      <a:pt x="2203" y="958"/>
                    </a:lnTo>
                    <a:lnTo>
                      <a:pt x="2197" y="962"/>
                    </a:lnTo>
                    <a:lnTo>
                      <a:pt x="2194" y="964"/>
                    </a:lnTo>
                    <a:lnTo>
                      <a:pt x="2190" y="968"/>
                    </a:lnTo>
                    <a:lnTo>
                      <a:pt x="2186" y="969"/>
                    </a:lnTo>
                    <a:lnTo>
                      <a:pt x="2183" y="973"/>
                    </a:lnTo>
                    <a:lnTo>
                      <a:pt x="2183" y="978"/>
                    </a:lnTo>
                    <a:lnTo>
                      <a:pt x="2183" y="984"/>
                    </a:lnTo>
                    <a:lnTo>
                      <a:pt x="2184" y="989"/>
                    </a:lnTo>
                    <a:lnTo>
                      <a:pt x="2184" y="995"/>
                    </a:lnTo>
                    <a:lnTo>
                      <a:pt x="2184" y="1000"/>
                    </a:lnTo>
                    <a:lnTo>
                      <a:pt x="2184" y="1006"/>
                    </a:lnTo>
                    <a:lnTo>
                      <a:pt x="2184" y="1011"/>
                    </a:lnTo>
                    <a:lnTo>
                      <a:pt x="2184" y="1016"/>
                    </a:lnTo>
                    <a:lnTo>
                      <a:pt x="2186" y="1022"/>
                    </a:lnTo>
                    <a:lnTo>
                      <a:pt x="2186" y="1029"/>
                    </a:lnTo>
                    <a:lnTo>
                      <a:pt x="2186" y="1035"/>
                    </a:lnTo>
                    <a:lnTo>
                      <a:pt x="2186" y="1040"/>
                    </a:lnTo>
                    <a:lnTo>
                      <a:pt x="2186" y="1045"/>
                    </a:lnTo>
                    <a:lnTo>
                      <a:pt x="2186" y="1051"/>
                    </a:lnTo>
                    <a:lnTo>
                      <a:pt x="2186" y="1056"/>
                    </a:lnTo>
                    <a:lnTo>
                      <a:pt x="2186" y="1062"/>
                    </a:lnTo>
                    <a:lnTo>
                      <a:pt x="2184" y="1067"/>
                    </a:lnTo>
                    <a:lnTo>
                      <a:pt x="2184" y="1073"/>
                    </a:lnTo>
                    <a:lnTo>
                      <a:pt x="2184" y="1078"/>
                    </a:lnTo>
                    <a:lnTo>
                      <a:pt x="2184" y="1084"/>
                    </a:lnTo>
                    <a:lnTo>
                      <a:pt x="2184" y="1089"/>
                    </a:lnTo>
                    <a:lnTo>
                      <a:pt x="2184" y="1094"/>
                    </a:lnTo>
                    <a:lnTo>
                      <a:pt x="2183" y="1100"/>
                    </a:lnTo>
                    <a:lnTo>
                      <a:pt x="2183" y="1105"/>
                    </a:lnTo>
                    <a:lnTo>
                      <a:pt x="2183" y="1111"/>
                    </a:lnTo>
                    <a:lnTo>
                      <a:pt x="2181" y="1116"/>
                    </a:lnTo>
                    <a:lnTo>
                      <a:pt x="2181" y="1122"/>
                    </a:lnTo>
                    <a:lnTo>
                      <a:pt x="2181" y="1127"/>
                    </a:lnTo>
                    <a:lnTo>
                      <a:pt x="2179" y="1132"/>
                    </a:lnTo>
                    <a:lnTo>
                      <a:pt x="2179" y="1138"/>
                    </a:lnTo>
                    <a:lnTo>
                      <a:pt x="2177" y="1143"/>
                    </a:lnTo>
                    <a:lnTo>
                      <a:pt x="2177" y="1149"/>
                    </a:lnTo>
                    <a:lnTo>
                      <a:pt x="2166" y="1156"/>
                    </a:lnTo>
                    <a:lnTo>
                      <a:pt x="2165" y="1176"/>
                    </a:lnTo>
                    <a:lnTo>
                      <a:pt x="2165" y="1196"/>
                    </a:lnTo>
                    <a:lnTo>
                      <a:pt x="2165" y="1214"/>
                    </a:lnTo>
                    <a:lnTo>
                      <a:pt x="2163" y="1234"/>
                    </a:lnTo>
                    <a:lnTo>
                      <a:pt x="2163" y="1254"/>
                    </a:lnTo>
                    <a:lnTo>
                      <a:pt x="2163" y="1272"/>
                    </a:lnTo>
                    <a:lnTo>
                      <a:pt x="2161" y="1292"/>
                    </a:lnTo>
                    <a:lnTo>
                      <a:pt x="2161" y="1310"/>
                    </a:lnTo>
                    <a:lnTo>
                      <a:pt x="2159" y="1330"/>
                    </a:lnTo>
                    <a:lnTo>
                      <a:pt x="2159" y="1348"/>
                    </a:lnTo>
                    <a:lnTo>
                      <a:pt x="2159" y="1368"/>
                    </a:lnTo>
                    <a:lnTo>
                      <a:pt x="2157" y="1386"/>
                    </a:lnTo>
                    <a:lnTo>
                      <a:pt x="2157" y="1406"/>
                    </a:lnTo>
                    <a:lnTo>
                      <a:pt x="2155" y="1424"/>
                    </a:lnTo>
                    <a:lnTo>
                      <a:pt x="2155" y="1442"/>
                    </a:lnTo>
                    <a:lnTo>
                      <a:pt x="2155" y="1462"/>
                    </a:lnTo>
                    <a:lnTo>
                      <a:pt x="2154" y="1480"/>
                    </a:lnTo>
                    <a:lnTo>
                      <a:pt x="2154" y="1498"/>
                    </a:lnTo>
                    <a:lnTo>
                      <a:pt x="2154" y="1517"/>
                    </a:lnTo>
                    <a:lnTo>
                      <a:pt x="2152" y="1536"/>
                    </a:lnTo>
                    <a:lnTo>
                      <a:pt x="2152" y="1555"/>
                    </a:lnTo>
                    <a:lnTo>
                      <a:pt x="2152" y="1573"/>
                    </a:lnTo>
                    <a:lnTo>
                      <a:pt x="2152" y="1591"/>
                    </a:lnTo>
                    <a:lnTo>
                      <a:pt x="2150" y="1609"/>
                    </a:lnTo>
                    <a:lnTo>
                      <a:pt x="2150" y="1627"/>
                    </a:lnTo>
                    <a:lnTo>
                      <a:pt x="2150" y="1647"/>
                    </a:lnTo>
                    <a:lnTo>
                      <a:pt x="2150" y="1665"/>
                    </a:lnTo>
                    <a:lnTo>
                      <a:pt x="2150" y="1683"/>
                    </a:lnTo>
                    <a:lnTo>
                      <a:pt x="2150" y="1701"/>
                    </a:lnTo>
                    <a:lnTo>
                      <a:pt x="2150" y="1719"/>
                    </a:lnTo>
                    <a:lnTo>
                      <a:pt x="2150" y="1738"/>
                    </a:lnTo>
                    <a:lnTo>
                      <a:pt x="2152" y="1756"/>
                    </a:lnTo>
                    <a:lnTo>
                      <a:pt x="2248" y="1805"/>
                    </a:lnTo>
                    <a:lnTo>
                      <a:pt x="2248" y="1806"/>
                    </a:lnTo>
                    <a:lnTo>
                      <a:pt x="2250" y="1806"/>
                    </a:lnTo>
                    <a:lnTo>
                      <a:pt x="2250" y="1808"/>
                    </a:lnTo>
                    <a:lnTo>
                      <a:pt x="2251" y="1810"/>
                    </a:lnTo>
                    <a:lnTo>
                      <a:pt x="2251" y="1812"/>
                    </a:lnTo>
                    <a:lnTo>
                      <a:pt x="2251" y="1814"/>
                    </a:lnTo>
                    <a:lnTo>
                      <a:pt x="2251" y="1816"/>
                    </a:lnTo>
                    <a:lnTo>
                      <a:pt x="2250" y="1817"/>
                    </a:lnTo>
                    <a:lnTo>
                      <a:pt x="2250" y="1819"/>
                    </a:lnTo>
                    <a:lnTo>
                      <a:pt x="2248" y="1819"/>
                    </a:lnTo>
                    <a:lnTo>
                      <a:pt x="2248" y="1821"/>
                    </a:lnTo>
                    <a:lnTo>
                      <a:pt x="2246" y="1821"/>
                    </a:lnTo>
                    <a:lnTo>
                      <a:pt x="2246" y="1823"/>
                    </a:lnTo>
                    <a:lnTo>
                      <a:pt x="2244" y="1823"/>
                    </a:lnTo>
                    <a:lnTo>
                      <a:pt x="2242" y="1825"/>
                    </a:lnTo>
                    <a:lnTo>
                      <a:pt x="2237" y="1823"/>
                    </a:lnTo>
                    <a:lnTo>
                      <a:pt x="2232" y="1823"/>
                    </a:lnTo>
                    <a:lnTo>
                      <a:pt x="2226" y="1823"/>
                    </a:lnTo>
                    <a:lnTo>
                      <a:pt x="2221" y="1823"/>
                    </a:lnTo>
                    <a:lnTo>
                      <a:pt x="2217" y="1823"/>
                    </a:lnTo>
                    <a:lnTo>
                      <a:pt x="2212" y="1821"/>
                    </a:lnTo>
                    <a:lnTo>
                      <a:pt x="2206" y="1821"/>
                    </a:lnTo>
                    <a:lnTo>
                      <a:pt x="2201" y="1821"/>
                    </a:lnTo>
                    <a:lnTo>
                      <a:pt x="2195" y="1821"/>
                    </a:lnTo>
                    <a:lnTo>
                      <a:pt x="2192" y="1823"/>
                    </a:lnTo>
                    <a:lnTo>
                      <a:pt x="2186" y="1823"/>
                    </a:lnTo>
                    <a:lnTo>
                      <a:pt x="2181" y="1823"/>
                    </a:lnTo>
                    <a:lnTo>
                      <a:pt x="2175" y="1823"/>
                    </a:lnTo>
                    <a:lnTo>
                      <a:pt x="2172" y="1823"/>
                    </a:lnTo>
                    <a:lnTo>
                      <a:pt x="2166" y="1823"/>
                    </a:lnTo>
                    <a:lnTo>
                      <a:pt x="2161" y="1823"/>
                    </a:lnTo>
                    <a:lnTo>
                      <a:pt x="2157" y="1823"/>
                    </a:lnTo>
                    <a:lnTo>
                      <a:pt x="2152" y="1823"/>
                    </a:lnTo>
                    <a:lnTo>
                      <a:pt x="2146" y="1823"/>
                    </a:lnTo>
                    <a:lnTo>
                      <a:pt x="2143" y="1823"/>
                    </a:lnTo>
                    <a:lnTo>
                      <a:pt x="2137" y="1821"/>
                    </a:lnTo>
                    <a:lnTo>
                      <a:pt x="2132" y="1821"/>
                    </a:lnTo>
                    <a:lnTo>
                      <a:pt x="2128" y="1821"/>
                    </a:lnTo>
                    <a:lnTo>
                      <a:pt x="2123" y="1821"/>
                    </a:lnTo>
                    <a:lnTo>
                      <a:pt x="2117" y="1819"/>
                    </a:lnTo>
                    <a:lnTo>
                      <a:pt x="2114" y="1819"/>
                    </a:lnTo>
                    <a:lnTo>
                      <a:pt x="2108" y="1817"/>
                    </a:lnTo>
                    <a:lnTo>
                      <a:pt x="2105" y="1817"/>
                    </a:lnTo>
                    <a:lnTo>
                      <a:pt x="2099" y="1816"/>
                    </a:lnTo>
                    <a:lnTo>
                      <a:pt x="2094" y="1814"/>
                    </a:lnTo>
                    <a:lnTo>
                      <a:pt x="2090" y="1812"/>
                    </a:lnTo>
                    <a:lnTo>
                      <a:pt x="2085" y="1810"/>
                    </a:lnTo>
                    <a:lnTo>
                      <a:pt x="2085" y="1812"/>
                    </a:lnTo>
                    <a:lnTo>
                      <a:pt x="2083" y="1812"/>
                    </a:lnTo>
                    <a:lnTo>
                      <a:pt x="2081" y="1814"/>
                    </a:lnTo>
                    <a:lnTo>
                      <a:pt x="2079" y="1816"/>
                    </a:lnTo>
                    <a:lnTo>
                      <a:pt x="2078" y="1816"/>
                    </a:lnTo>
                    <a:lnTo>
                      <a:pt x="2076" y="1817"/>
                    </a:lnTo>
                    <a:lnTo>
                      <a:pt x="2074" y="1817"/>
                    </a:lnTo>
                    <a:lnTo>
                      <a:pt x="2072" y="1817"/>
                    </a:lnTo>
                    <a:lnTo>
                      <a:pt x="2070" y="1817"/>
                    </a:lnTo>
                    <a:lnTo>
                      <a:pt x="2069" y="1817"/>
                    </a:lnTo>
                    <a:lnTo>
                      <a:pt x="2067" y="1817"/>
                    </a:lnTo>
                    <a:lnTo>
                      <a:pt x="2065" y="1817"/>
                    </a:lnTo>
                    <a:lnTo>
                      <a:pt x="2063" y="1817"/>
                    </a:lnTo>
                    <a:lnTo>
                      <a:pt x="2061" y="1817"/>
                    </a:lnTo>
                    <a:lnTo>
                      <a:pt x="2059" y="1817"/>
                    </a:lnTo>
                    <a:lnTo>
                      <a:pt x="2058" y="1817"/>
                    </a:lnTo>
                    <a:lnTo>
                      <a:pt x="2056" y="1817"/>
                    </a:lnTo>
                    <a:lnTo>
                      <a:pt x="2054" y="1817"/>
                    </a:lnTo>
                    <a:lnTo>
                      <a:pt x="2052" y="1817"/>
                    </a:lnTo>
                    <a:lnTo>
                      <a:pt x="2050" y="1817"/>
                    </a:lnTo>
                    <a:lnTo>
                      <a:pt x="2049" y="1817"/>
                    </a:lnTo>
                    <a:lnTo>
                      <a:pt x="2047" y="1817"/>
                    </a:lnTo>
                    <a:lnTo>
                      <a:pt x="2045" y="1817"/>
                    </a:lnTo>
                    <a:lnTo>
                      <a:pt x="2043" y="1817"/>
                    </a:lnTo>
                    <a:lnTo>
                      <a:pt x="2041" y="1817"/>
                    </a:lnTo>
                    <a:lnTo>
                      <a:pt x="2040" y="1819"/>
                    </a:lnTo>
                    <a:lnTo>
                      <a:pt x="2038" y="1817"/>
                    </a:lnTo>
                    <a:lnTo>
                      <a:pt x="2036" y="1817"/>
                    </a:lnTo>
                    <a:lnTo>
                      <a:pt x="2034" y="1816"/>
                    </a:lnTo>
                    <a:lnTo>
                      <a:pt x="2032" y="1814"/>
                    </a:lnTo>
                    <a:lnTo>
                      <a:pt x="2032" y="1812"/>
                    </a:lnTo>
                    <a:lnTo>
                      <a:pt x="2030" y="1810"/>
                    </a:lnTo>
                    <a:lnTo>
                      <a:pt x="2029" y="1808"/>
                    </a:lnTo>
                    <a:lnTo>
                      <a:pt x="2029" y="1806"/>
                    </a:lnTo>
                    <a:lnTo>
                      <a:pt x="2029" y="1805"/>
                    </a:lnTo>
                    <a:lnTo>
                      <a:pt x="2029" y="1803"/>
                    </a:lnTo>
                    <a:lnTo>
                      <a:pt x="2027" y="1801"/>
                    </a:lnTo>
                    <a:lnTo>
                      <a:pt x="2027" y="1799"/>
                    </a:lnTo>
                    <a:lnTo>
                      <a:pt x="2027" y="1797"/>
                    </a:lnTo>
                    <a:lnTo>
                      <a:pt x="2027" y="1796"/>
                    </a:lnTo>
                    <a:lnTo>
                      <a:pt x="2027" y="1794"/>
                    </a:lnTo>
                    <a:lnTo>
                      <a:pt x="2027" y="1792"/>
                    </a:lnTo>
                    <a:lnTo>
                      <a:pt x="2025" y="1790"/>
                    </a:lnTo>
                    <a:lnTo>
                      <a:pt x="2025" y="1788"/>
                    </a:lnTo>
                    <a:lnTo>
                      <a:pt x="2025" y="1787"/>
                    </a:lnTo>
                    <a:lnTo>
                      <a:pt x="2025" y="1785"/>
                    </a:lnTo>
                    <a:lnTo>
                      <a:pt x="2023" y="1783"/>
                    </a:lnTo>
                    <a:lnTo>
                      <a:pt x="2023" y="1781"/>
                    </a:lnTo>
                    <a:lnTo>
                      <a:pt x="2021" y="1779"/>
                    </a:lnTo>
                    <a:lnTo>
                      <a:pt x="2021" y="1777"/>
                    </a:lnTo>
                    <a:lnTo>
                      <a:pt x="2021" y="1776"/>
                    </a:lnTo>
                    <a:lnTo>
                      <a:pt x="2020" y="1774"/>
                    </a:lnTo>
                    <a:lnTo>
                      <a:pt x="2018" y="1772"/>
                    </a:lnTo>
                    <a:lnTo>
                      <a:pt x="2018" y="1770"/>
                    </a:lnTo>
                    <a:lnTo>
                      <a:pt x="2016" y="1770"/>
                    </a:lnTo>
                    <a:lnTo>
                      <a:pt x="2014" y="1763"/>
                    </a:lnTo>
                    <a:lnTo>
                      <a:pt x="2014" y="1758"/>
                    </a:lnTo>
                    <a:lnTo>
                      <a:pt x="2014" y="1752"/>
                    </a:lnTo>
                    <a:lnTo>
                      <a:pt x="2012" y="1745"/>
                    </a:lnTo>
                    <a:lnTo>
                      <a:pt x="2012" y="1739"/>
                    </a:lnTo>
                    <a:lnTo>
                      <a:pt x="2011" y="1734"/>
                    </a:lnTo>
                    <a:lnTo>
                      <a:pt x="2011" y="1727"/>
                    </a:lnTo>
                    <a:lnTo>
                      <a:pt x="2011" y="1721"/>
                    </a:lnTo>
                    <a:lnTo>
                      <a:pt x="2009" y="1716"/>
                    </a:lnTo>
                    <a:lnTo>
                      <a:pt x="2009" y="1709"/>
                    </a:lnTo>
                    <a:lnTo>
                      <a:pt x="2009" y="1703"/>
                    </a:lnTo>
                    <a:lnTo>
                      <a:pt x="2009" y="1698"/>
                    </a:lnTo>
                    <a:lnTo>
                      <a:pt x="2007" y="1692"/>
                    </a:lnTo>
                    <a:lnTo>
                      <a:pt x="2007" y="1687"/>
                    </a:lnTo>
                    <a:lnTo>
                      <a:pt x="2007" y="1680"/>
                    </a:lnTo>
                    <a:lnTo>
                      <a:pt x="2007" y="1674"/>
                    </a:lnTo>
                    <a:lnTo>
                      <a:pt x="2005" y="1669"/>
                    </a:lnTo>
                    <a:lnTo>
                      <a:pt x="2005" y="1663"/>
                    </a:lnTo>
                    <a:lnTo>
                      <a:pt x="2005" y="1656"/>
                    </a:lnTo>
                    <a:lnTo>
                      <a:pt x="2003" y="1651"/>
                    </a:lnTo>
                    <a:lnTo>
                      <a:pt x="2003" y="1645"/>
                    </a:lnTo>
                    <a:lnTo>
                      <a:pt x="2003" y="1640"/>
                    </a:lnTo>
                    <a:lnTo>
                      <a:pt x="2002" y="1634"/>
                    </a:lnTo>
                    <a:lnTo>
                      <a:pt x="2002" y="1627"/>
                    </a:lnTo>
                    <a:lnTo>
                      <a:pt x="2002" y="1622"/>
                    </a:lnTo>
                    <a:lnTo>
                      <a:pt x="2000" y="1616"/>
                    </a:lnTo>
                    <a:lnTo>
                      <a:pt x="2000" y="1609"/>
                    </a:lnTo>
                    <a:lnTo>
                      <a:pt x="1998" y="1604"/>
                    </a:lnTo>
                    <a:lnTo>
                      <a:pt x="1998" y="1598"/>
                    </a:lnTo>
                    <a:lnTo>
                      <a:pt x="1996" y="1593"/>
                    </a:lnTo>
                    <a:lnTo>
                      <a:pt x="1996" y="1585"/>
                    </a:lnTo>
                    <a:lnTo>
                      <a:pt x="1994" y="1580"/>
                    </a:lnTo>
                    <a:lnTo>
                      <a:pt x="1994" y="1587"/>
                    </a:lnTo>
                    <a:lnTo>
                      <a:pt x="1994" y="1594"/>
                    </a:lnTo>
                    <a:lnTo>
                      <a:pt x="1994" y="1600"/>
                    </a:lnTo>
                    <a:lnTo>
                      <a:pt x="1992" y="1607"/>
                    </a:lnTo>
                    <a:lnTo>
                      <a:pt x="1992" y="1614"/>
                    </a:lnTo>
                    <a:lnTo>
                      <a:pt x="1992" y="1622"/>
                    </a:lnTo>
                    <a:lnTo>
                      <a:pt x="1992" y="1631"/>
                    </a:lnTo>
                    <a:lnTo>
                      <a:pt x="1992" y="1638"/>
                    </a:lnTo>
                    <a:lnTo>
                      <a:pt x="1991" y="1645"/>
                    </a:lnTo>
                    <a:lnTo>
                      <a:pt x="1991" y="1652"/>
                    </a:lnTo>
                    <a:lnTo>
                      <a:pt x="1991" y="1660"/>
                    </a:lnTo>
                    <a:lnTo>
                      <a:pt x="1989" y="1667"/>
                    </a:lnTo>
                    <a:lnTo>
                      <a:pt x="1989" y="1674"/>
                    </a:lnTo>
                    <a:lnTo>
                      <a:pt x="1989" y="1681"/>
                    </a:lnTo>
                    <a:lnTo>
                      <a:pt x="1989" y="1690"/>
                    </a:lnTo>
                    <a:lnTo>
                      <a:pt x="1987" y="1698"/>
                    </a:lnTo>
                    <a:lnTo>
                      <a:pt x="1987" y="1705"/>
                    </a:lnTo>
                    <a:lnTo>
                      <a:pt x="1987" y="1712"/>
                    </a:lnTo>
                    <a:lnTo>
                      <a:pt x="1985" y="1719"/>
                    </a:lnTo>
                    <a:lnTo>
                      <a:pt x="1985" y="1727"/>
                    </a:lnTo>
                    <a:lnTo>
                      <a:pt x="1985" y="1734"/>
                    </a:lnTo>
                    <a:lnTo>
                      <a:pt x="1985" y="1741"/>
                    </a:lnTo>
                    <a:lnTo>
                      <a:pt x="1983" y="1748"/>
                    </a:lnTo>
                    <a:lnTo>
                      <a:pt x="1983" y="1758"/>
                    </a:lnTo>
                    <a:lnTo>
                      <a:pt x="1983" y="1765"/>
                    </a:lnTo>
                    <a:lnTo>
                      <a:pt x="1983" y="1772"/>
                    </a:lnTo>
                    <a:lnTo>
                      <a:pt x="1982" y="1777"/>
                    </a:lnTo>
                    <a:lnTo>
                      <a:pt x="1982" y="1785"/>
                    </a:lnTo>
                    <a:lnTo>
                      <a:pt x="1982" y="1792"/>
                    </a:lnTo>
                    <a:lnTo>
                      <a:pt x="1982" y="1799"/>
                    </a:lnTo>
                    <a:lnTo>
                      <a:pt x="1982" y="1806"/>
                    </a:lnTo>
                    <a:lnTo>
                      <a:pt x="1982" y="1814"/>
                    </a:lnTo>
                    <a:lnTo>
                      <a:pt x="1980" y="1814"/>
                    </a:lnTo>
                    <a:lnTo>
                      <a:pt x="1980" y="1816"/>
                    </a:lnTo>
                    <a:lnTo>
                      <a:pt x="1978" y="1816"/>
                    </a:lnTo>
                    <a:lnTo>
                      <a:pt x="1976" y="1817"/>
                    </a:lnTo>
                    <a:lnTo>
                      <a:pt x="1974" y="1817"/>
                    </a:lnTo>
                    <a:lnTo>
                      <a:pt x="1973" y="1819"/>
                    </a:lnTo>
                    <a:lnTo>
                      <a:pt x="1971" y="1819"/>
                    </a:lnTo>
                    <a:lnTo>
                      <a:pt x="1969" y="1821"/>
                    </a:lnTo>
                    <a:lnTo>
                      <a:pt x="1967" y="1821"/>
                    </a:lnTo>
                    <a:lnTo>
                      <a:pt x="1965" y="1821"/>
                    </a:lnTo>
                    <a:lnTo>
                      <a:pt x="1963" y="1823"/>
                    </a:lnTo>
                    <a:lnTo>
                      <a:pt x="1962" y="1823"/>
                    </a:lnTo>
                    <a:lnTo>
                      <a:pt x="1960" y="1823"/>
                    </a:lnTo>
                    <a:lnTo>
                      <a:pt x="1958" y="1823"/>
                    </a:lnTo>
                    <a:lnTo>
                      <a:pt x="1956" y="1823"/>
                    </a:lnTo>
                    <a:lnTo>
                      <a:pt x="1954" y="1823"/>
                    </a:lnTo>
                    <a:lnTo>
                      <a:pt x="1954" y="1825"/>
                    </a:lnTo>
                    <a:lnTo>
                      <a:pt x="1953" y="1825"/>
                    </a:lnTo>
                    <a:lnTo>
                      <a:pt x="1951" y="1825"/>
                    </a:lnTo>
                    <a:lnTo>
                      <a:pt x="1949" y="1825"/>
                    </a:lnTo>
                    <a:lnTo>
                      <a:pt x="1947" y="1825"/>
                    </a:lnTo>
                    <a:lnTo>
                      <a:pt x="1945" y="1825"/>
                    </a:lnTo>
                    <a:lnTo>
                      <a:pt x="1944" y="1825"/>
                    </a:lnTo>
                    <a:lnTo>
                      <a:pt x="1942" y="1825"/>
                    </a:lnTo>
                    <a:lnTo>
                      <a:pt x="1940" y="1825"/>
                    </a:lnTo>
                    <a:lnTo>
                      <a:pt x="1938" y="1825"/>
                    </a:lnTo>
                    <a:lnTo>
                      <a:pt x="1936" y="1825"/>
                    </a:lnTo>
                    <a:lnTo>
                      <a:pt x="1934" y="1823"/>
                    </a:lnTo>
                    <a:lnTo>
                      <a:pt x="1933" y="1821"/>
                    </a:lnTo>
                    <a:lnTo>
                      <a:pt x="1931" y="1821"/>
                    </a:lnTo>
                    <a:lnTo>
                      <a:pt x="1931" y="1819"/>
                    </a:lnTo>
                    <a:lnTo>
                      <a:pt x="1929" y="1819"/>
                    </a:lnTo>
                    <a:lnTo>
                      <a:pt x="1927" y="1819"/>
                    </a:lnTo>
                    <a:lnTo>
                      <a:pt x="1925" y="1819"/>
                    </a:lnTo>
                    <a:lnTo>
                      <a:pt x="1924" y="1819"/>
                    </a:lnTo>
                    <a:lnTo>
                      <a:pt x="1922" y="1819"/>
                    </a:lnTo>
                    <a:lnTo>
                      <a:pt x="1920" y="1821"/>
                    </a:lnTo>
                    <a:lnTo>
                      <a:pt x="1918" y="1821"/>
                    </a:lnTo>
                    <a:lnTo>
                      <a:pt x="1916" y="1821"/>
                    </a:lnTo>
                    <a:lnTo>
                      <a:pt x="1916" y="1823"/>
                    </a:lnTo>
                    <a:lnTo>
                      <a:pt x="1915" y="1823"/>
                    </a:lnTo>
                    <a:lnTo>
                      <a:pt x="1913" y="1823"/>
                    </a:lnTo>
                    <a:lnTo>
                      <a:pt x="1911" y="1823"/>
                    </a:lnTo>
                    <a:lnTo>
                      <a:pt x="1911" y="1825"/>
                    </a:lnTo>
                    <a:lnTo>
                      <a:pt x="1909" y="1825"/>
                    </a:lnTo>
                    <a:lnTo>
                      <a:pt x="1907" y="1825"/>
                    </a:lnTo>
                    <a:lnTo>
                      <a:pt x="1907" y="1826"/>
                    </a:lnTo>
                    <a:lnTo>
                      <a:pt x="1906" y="1826"/>
                    </a:lnTo>
                    <a:lnTo>
                      <a:pt x="1904" y="1826"/>
                    </a:lnTo>
                    <a:lnTo>
                      <a:pt x="1898" y="1826"/>
                    </a:lnTo>
                    <a:lnTo>
                      <a:pt x="1895" y="1826"/>
                    </a:lnTo>
                    <a:lnTo>
                      <a:pt x="1889" y="1828"/>
                    </a:lnTo>
                    <a:lnTo>
                      <a:pt x="1886" y="1828"/>
                    </a:lnTo>
                    <a:lnTo>
                      <a:pt x="1880" y="1828"/>
                    </a:lnTo>
                    <a:lnTo>
                      <a:pt x="1877" y="1828"/>
                    </a:lnTo>
                    <a:lnTo>
                      <a:pt x="1871" y="1828"/>
                    </a:lnTo>
                    <a:lnTo>
                      <a:pt x="1867" y="1830"/>
                    </a:lnTo>
                    <a:lnTo>
                      <a:pt x="1862" y="1830"/>
                    </a:lnTo>
                    <a:lnTo>
                      <a:pt x="1858" y="1830"/>
                    </a:lnTo>
                    <a:lnTo>
                      <a:pt x="1853" y="1830"/>
                    </a:lnTo>
                    <a:lnTo>
                      <a:pt x="1848" y="1830"/>
                    </a:lnTo>
                    <a:lnTo>
                      <a:pt x="1844" y="1830"/>
                    </a:lnTo>
                    <a:lnTo>
                      <a:pt x="1838" y="1830"/>
                    </a:lnTo>
                    <a:lnTo>
                      <a:pt x="1835" y="1830"/>
                    </a:lnTo>
                    <a:lnTo>
                      <a:pt x="1829" y="1830"/>
                    </a:lnTo>
                    <a:lnTo>
                      <a:pt x="1824" y="1830"/>
                    </a:lnTo>
                    <a:lnTo>
                      <a:pt x="1820" y="1830"/>
                    </a:lnTo>
                    <a:lnTo>
                      <a:pt x="1815" y="1830"/>
                    </a:lnTo>
                    <a:lnTo>
                      <a:pt x="1811" y="1830"/>
                    </a:lnTo>
                    <a:lnTo>
                      <a:pt x="1806" y="1830"/>
                    </a:lnTo>
                    <a:lnTo>
                      <a:pt x="1802" y="1830"/>
                    </a:lnTo>
                    <a:lnTo>
                      <a:pt x="1797" y="1830"/>
                    </a:lnTo>
                    <a:lnTo>
                      <a:pt x="1791" y="1830"/>
                    </a:lnTo>
                    <a:lnTo>
                      <a:pt x="1788" y="1830"/>
                    </a:lnTo>
                    <a:lnTo>
                      <a:pt x="1782" y="1828"/>
                    </a:lnTo>
                    <a:lnTo>
                      <a:pt x="1779" y="1828"/>
                    </a:lnTo>
                    <a:lnTo>
                      <a:pt x="1775" y="1828"/>
                    </a:lnTo>
                    <a:lnTo>
                      <a:pt x="1770" y="1828"/>
                    </a:lnTo>
                    <a:lnTo>
                      <a:pt x="1766" y="1828"/>
                    </a:lnTo>
                    <a:lnTo>
                      <a:pt x="1761" y="1828"/>
                    </a:lnTo>
                    <a:lnTo>
                      <a:pt x="1757" y="1828"/>
                    </a:lnTo>
                    <a:lnTo>
                      <a:pt x="1755" y="1826"/>
                    </a:lnTo>
                    <a:lnTo>
                      <a:pt x="1753" y="1826"/>
                    </a:lnTo>
                    <a:lnTo>
                      <a:pt x="1753" y="1825"/>
                    </a:lnTo>
                    <a:lnTo>
                      <a:pt x="1752" y="1825"/>
                    </a:lnTo>
                    <a:lnTo>
                      <a:pt x="1750" y="1825"/>
                    </a:lnTo>
                    <a:lnTo>
                      <a:pt x="1750" y="1823"/>
                    </a:lnTo>
                    <a:lnTo>
                      <a:pt x="1748" y="1823"/>
                    </a:lnTo>
                    <a:lnTo>
                      <a:pt x="1746" y="1823"/>
                    </a:lnTo>
                    <a:lnTo>
                      <a:pt x="1746" y="1821"/>
                    </a:lnTo>
                    <a:lnTo>
                      <a:pt x="1744" y="1819"/>
                    </a:lnTo>
                    <a:lnTo>
                      <a:pt x="1744" y="1817"/>
                    </a:lnTo>
                    <a:lnTo>
                      <a:pt x="1744" y="1816"/>
                    </a:lnTo>
                    <a:lnTo>
                      <a:pt x="1744" y="1814"/>
                    </a:lnTo>
                    <a:lnTo>
                      <a:pt x="1746" y="1814"/>
                    </a:lnTo>
                    <a:lnTo>
                      <a:pt x="1766" y="1801"/>
                    </a:lnTo>
                    <a:lnTo>
                      <a:pt x="1616" y="1797"/>
                    </a:lnTo>
                    <a:lnTo>
                      <a:pt x="274" y="1794"/>
                    </a:lnTo>
                    <a:lnTo>
                      <a:pt x="274" y="17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339" y="726"/>
                <a:ext cx="809" cy="483"/>
              </a:xfrm>
              <a:custGeom>
                <a:avLst/>
                <a:gdLst>
                  <a:gd name="T0" fmla="*/ 12 w 1618"/>
                  <a:gd name="T1" fmla="*/ 6 h 965"/>
                  <a:gd name="T2" fmla="*/ 12 w 1618"/>
                  <a:gd name="T3" fmla="*/ 6 h 965"/>
                  <a:gd name="T4" fmla="*/ 12 w 1618"/>
                  <a:gd name="T5" fmla="*/ 6 h 965"/>
                  <a:gd name="T6" fmla="*/ 12 w 1618"/>
                  <a:gd name="T7" fmla="*/ 6 h 965"/>
                  <a:gd name="T8" fmla="*/ 12 w 1618"/>
                  <a:gd name="T9" fmla="*/ 6 h 965"/>
                  <a:gd name="T10" fmla="*/ 12 w 1618"/>
                  <a:gd name="T11" fmla="*/ 6 h 965"/>
                  <a:gd name="T12" fmla="*/ 11 w 1618"/>
                  <a:gd name="T13" fmla="*/ 5 h 965"/>
                  <a:gd name="T14" fmla="*/ 11 w 1618"/>
                  <a:gd name="T15" fmla="*/ 5 h 965"/>
                  <a:gd name="T16" fmla="*/ 11 w 1618"/>
                  <a:gd name="T17" fmla="*/ 5 h 965"/>
                  <a:gd name="T18" fmla="*/ 11 w 1618"/>
                  <a:gd name="T19" fmla="*/ 5 h 965"/>
                  <a:gd name="T20" fmla="*/ 11 w 1618"/>
                  <a:gd name="T21" fmla="*/ 5 h 965"/>
                  <a:gd name="T22" fmla="*/ 11 w 1618"/>
                  <a:gd name="T23" fmla="*/ 5 h 965"/>
                  <a:gd name="T24" fmla="*/ 10 w 1618"/>
                  <a:gd name="T25" fmla="*/ 5 h 965"/>
                  <a:gd name="T26" fmla="*/ 10 w 1618"/>
                  <a:gd name="T27" fmla="*/ 5 h 965"/>
                  <a:gd name="T28" fmla="*/ 9 w 1618"/>
                  <a:gd name="T29" fmla="*/ 4 h 965"/>
                  <a:gd name="T30" fmla="*/ 7 w 1618"/>
                  <a:gd name="T31" fmla="*/ 4 h 965"/>
                  <a:gd name="T32" fmla="*/ 7 w 1618"/>
                  <a:gd name="T33" fmla="*/ 3 h 965"/>
                  <a:gd name="T34" fmla="*/ 7 w 1618"/>
                  <a:gd name="T35" fmla="*/ 2 h 965"/>
                  <a:gd name="T36" fmla="*/ 6 w 1618"/>
                  <a:gd name="T37" fmla="*/ 2 h 965"/>
                  <a:gd name="T38" fmla="*/ 6 w 1618"/>
                  <a:gd name="T39" fmla="*/ 2 h 965"/>
                  <a:gd name="T40" fmla="*/ 6 w 1618"/>
                  <a:gd name="T41" fmla="*/ 2 h 965"/>
                  <a:gd name="T42" fmla="*/ 6 w 1618"/>
                  <a:gd name="T43" fmla="*/ 2 h 965"/>
                  <a:gd name="T44" fmla="*/ 6 w 1618"/>
                  <a:gd name="T45" fmla="*/ 2 h 965"/>
                  <a:gd name="T46" fmla="*/ 6 w 1618"/>
                  <a:gd name="T47" fmla="*/ 2 h 965"/>
                  <a:gd name="T48" fmla="*/ 6 w 1618"/>
                  <a:gd name="T49" fmla="*/ 2 h 965"/>
                  <a:gd name="T50" fmla="*/ 5 w 1618"/>
                  <a:gd name="T51" fmla="*/ 3 h 965"/>
                  <a:gd name="T52" fmla="*/ 5 w 1618"/>
                  <a:gd name="T53" fmla="*/ 3 h 965"/>
                  <a:gd name="T54" fmla="*/ 5 w 1618"/>
                  <a:gd name="T55" fmla="*/ 2 h 965"/>
                  <a:gd name="T56" fmla="*/ 5 w 1618"/>
                  <a:gd name="T57" fmla="*/ 2 h 965"/>
                  <a:gd name="T58" fmla="*/ 5 w 1618"/>
                  <a:gd name="T59" fmla="*/ 2 h 965"/>
                  <a:gd name="T60" fmla="*/ 2 w 1618"/>
                  <a:gd name="T61" fmla="*/ 2 h 965"/>
                  <a:gd name="T62" fmla="*/ 1 w 1618"/>
                  <a:gd name="T63" fmla="*/ 6 h 965"/>
                  <a:gd name="T64" fmla="*/ 1 w 1618"/>
                  <a:gd name="T65" fmla="*/ 6 h 965"/>
                  <a:gd name="T66" fmla="*/ 3 w 1618"/>
                  <a:gd name="T67" fmla="*/ 6 h 965"/>
                  <a:gd name="T68" fmla="*/ 7 w 1618"/>
                  <a:gd name="T69" fmla="*/ 4 h 965"/>
                  <a:gd name="T70" fmla="*/ 9 w 1618"/>
                  <a:gd name="T71" fmla="*/ 4 h 965"/>
                  <a:gd name="T72" fmla="*/ 9 w 1618"/>
                  <a:gd name="T73" fmla="*/ 4 h 965"/>
                  <a:gd name="T74" fmla="*/ 10 w 1618"/>
                  <a:gd name="T75" fmla="*/ 5 h 965"/>
                  <a:gd name="T76" fmla="*/ 10 w 1618"/>
                  <a:gd name="T77" fmla="*/ 5 h 965"/>
                  <a:gd name="T78" fmla="*/ 10 w 1618"/>
                  <a:gd name="T79" fmla="*/ 5 h 965"/>
                  <a:gd name="T80" fmla="*/ 10 w 1618"/>
                  <a:gd name="T81" fmla="*/ 5 h 965"/>
                  <a:gd name="T82" fmla="*/ 10 w 1618"/>
                  <a:gd name="T83" fmla="*/ 5 h 965"/>
                  <a:gd name="T84" fmla="*/ 10 w 1618"/>
                  <a:gd name="T85" fmla="*/ 5 h 965"/>
                  <a:gd name="T86" fmla="*/ 10 w 1618"/>
                  <a:gd name="T87" fmla="*/ 5 h 965"/>
                  <a:gd name="T88" fmla="*/ 10 w 1618"/>
                  <a:gd name="T89" fmla="*/ 5 h 965"/>
                  <a:gd name="T90" fmla="*/ 10 w 1618"/>
                  <a:gd name="T91" fmla="*/ 6 h 965"/>
                  <a:gd name="T92" fmla="*/ 10 w 1618"/>
                  <a:gd name="T93" fmla="*/ 6 h 965"/>
                  <a:gd name="T94" fmla="*/ 10 w 1618"/>
                  <a:gd name="T95" fmla="*/ 6 h 965"/>
                  <a:gd name="T96" fmla="*/ 10 w 1618"/>
                  <a:gd name="T97" fmla="*/ 6 h 965"/>
                  <a:gd name="T98" fmla="*/ 10 w 1618"/>
                  <a:gd name="T99" fmla="*/ 6 h 965"/>
                  <a:gd name="T100" fmla="*/ 10 w 1618"/>
                  <a:gd name="T101" fmla="*/ 6 h 965"/>
                  <a:gd name="T102" fmla="*/ 10 w 1618"/>
                  <a:gd name="T103" fmla="*/ 6 h 965"/>
                  <a:gd name="T104" fmla="*/ 11 w 1618"/>
                  <a:gd name="T105" fmla="*/ 6 h 965"/>
                  <a:gd name="T106" fmla="*/ 11 w 1618"/>
                  <a:gd name="T107" fmla="*/ 6 h 965"/>
                  <a:gd name="T108" fmla="*/ 11 w 1618"/>
                  <a:gd name="T109" fmla="*/ 6 h 965"/>
                  <a:gd name="T110" fmla="*/ 12 w 1618"/>
                  <a:gd name="T111" fmla="*/ 7 h 965"/>
                  <a:gd name="T112" fmla="*/ 12 w 1618"/>
                  <a:gd name="T113" fmla="*/ 7 h 965"/>
                  <a:gd name="T114" fmla="*/ 13 w 1618"/>
                  <a:gd name="T115" fmla="*/ 7 h 965"/>
                  <a:gd name="T116" fmla="*/ 13 w 1618"/>
                  <a:gd name="T117" fmla="*/ 7 h 965"/>
                  <a:gd name="T118" fmla="*/ 13 w 1618"/>
                  <a:gd name="T119" fmla="*/ 7 h 965"/>
                  <a:gd name="T120" fmla="*/ 0 w 1618"/>
                  <a:gd name="T121" fmla="*/ 1 h 9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8"/>
                  <a:gd name="T184" fmla="*/ 0 h 965"/>
                  <a:gd name="T185" fmla="*/ 1618 w 1618"/>
                  <a:gd name="T186" fmla="*/ 965 h 9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8" h="965">
                    <a:moveTo>
                      <a:pt x="1616" y="547"/>
                    </a:moveTo>
                    <a:lnTo>
                      <a:pt x="1618" y="549"/>
                    </a:lnTo>
                    <a:lnTo>
                      <a:pt x="1527" y="668"/>
                    </a:lnTo>
                    <a:lnTo>
                      <a:pt x="1525" y="668"/>
                    </a:lnTo>
                    <a:lnTo>
                      <a:pt x="1523" y="668"/>
                    </a:lnTo>
                    <a:lnTo>
                      <a:pt x="1523" y="666"/>
                    </a:lnTo>
                    <a:lnTo>
                      <a:pt x="1522" y="666"/>
                    </a:lnTo>
                    <a:lnTo>
                      <a:pt x="1520" y="666"/>
                    </a:lnTo>
                    <a:lnTo>
                      <a:pt x="1518" y="666"/>
                    </a:lnTo>
                    <a:lnTo>
                      <a:pt x="1516" y="666"/>
                    </a:lnTo>
                    <a:lnTo>
                      <a:pt x="1516" y="665"/>
                    </a:lnTo>
                    <a:lnTo>
                      <a:pt x="1514" y="665"/>
                    </a:lnTo>
                    <a:lnTo>
                      <a:pt x="1512" y="665"/>
                    </a:lnTo>
                    <a:lnTo>
                      <a:pt x="1511" y="665"/>
                    </a:lnTo>
                    <a:lnTo>
                      <a:pt x="1509" y="665"/>
                    </a:lnTo>
                    <a:lnTo>
                      <a:pt x="1507" y="665"/>
                    </a:lnTo>
                    <a:lnTo>
                      <a:pt x="1505" y="665"/>
                    </a:lnTo>
                    <a:lnTo>
                      <a:pt x="1505" y="666"/>
                    </a:lnTo>
                    <a:lnTo>
                      <a:pt x="1503" y="666"/>
                    </a:lnTo>
                    <a:lnTo>
                      <a:pt x="1502" y="670"/>
                    </a:lnTo>
                    <a:lnTo>
                      <a:pt x="1500" y="672"/>
                    </a:lnTo>
                    <a:lnTo>
                      <a:pt x="1498" y="676"/>
                    </a:lnTo>
                    <a:lnTo>
                      <a:pt x="1498" y="677"/>
                    </a:lnTo>
                    <a:lnTo>
                      <a:pt x="1496" y="679"/>
                    </a:lnTo>
                    <a:lnTo>
                      <a:pt x="1494" y="681"/>
                    </a:lnTo>
                    <a:lnTo>
                      <a:pt x="1493" y="681"/>
                    </a:lnTo>
                    <a:lnTo>
                      <a:pt x="1491" y="683"/>
                    </a:lnTo>
                    <a:lnTo>
                      <a:pt x="1489" y="683"/>
                    </a:lnTo>
                    <a:lnTo>
                      <a:pt x="1487" y="683"/>
                    </a:lnTo>
                    <a:lnTo>
                      <a:pt x="1484" y="683"/>
                    </a:lnTo>
                    <a:lnTo>
                      <a:pt x="1482" y="683"/>
                    </a:lnTo>
                    <a:lnTo>
                      <a:pt x="1480" y="681"/>
                    </a:lnTo>
                    <a:lnTo>
                      <a:pt x="1478" y="681"/>
                    </a:lnTo>
                    <a:lnTo>
                      <a:pt x="1476" y="679"/>
                    </a:lnTo>
                    <a:lnTo>
                      <a:pt x="1474" y="679"/>
                    </a:lnTo>
                    <a:lnTo>
                      <a:pt x="1473" y="677"/>
                    </a:lnTo>
                    <a:lnTo>
                      <a:pt x="1471" y="676"/>
                    </a:lnTo>
                    <a:lnTo>
                      <a:pt x="1467" y="676"/>
                    </a:lnTo>
                    <a:lnTo>
                      <a:pt x="1465" y="674"/>
                    </a:lnTo>
                    <a:lnTo>
                      <a:pt x="1464" y="672"/>
                    </a:lnTo>
                    <a:lnTo>
                      <a:pt x="1462" y="670"/>
                    </a:lnTo>
                    <a:lnTo>
                      <a:pt x="1460" y="668"/>
                    </a:lnTo>
                    <a:lnTo>
                      <a:pt x="1458" y="668"/>
                    </a:lnTo>
                    <a:lnTo>
                      <a:pt x="1456" y="666"/>
                    </a:lnTo>
                    <a:lnTo>
                      <a:pt x="1453" y="665"/>
                    </a:lnTo>
                    <a:lnTo>
                      <a:pt x="1451" y="665"/>
                    </a:lnTo>
                    <a:lnTo>
                      <a:pt x="1449" y="663"/>
                    </a:lnTo>
                    <a:lnTo>
                      <a:pt x="1447" y="663"/>
                    </a:lnTo>
                    <a:lnTo>
                      <a:pt x="1445" y="661"/>
                    </a:lnTo>
                    <a:lnTo>
                      <a:pt x="1444" y="661"/>
                    </a:lnTo>
                    <a:lnTo>
                      <a:pt x="1442" y="661"/>
                    </a:lnTo>
                    <a:lnTo>
                      <a:pt x="1360" y="619"/>
                    </a:lnTo>
                    <a:lnTo>
                      <a:pt x="1349" y="625"/>
                    </a:lnTo>
                    <a:lnTo>
                      <a:pt x="1348" y="623"/>
                    </a:lnTo>
                    <a:lnTo>
                      <a:pt x="1348" y="619"/>
                    </a:lnTo>
                    <a:lnTo>
                      <a:pt x="1346" y="618"/>
                    </a:lnTo>
                    <a:lnTo>
                      <a:pt x="1346" y="616"/>
                    </a:lnTo>
                    <a:lnTo>
                      <a:pt x="1344" y="614"/>
                    </a:lnTo>
                    <a:lnTo>
                      <a:pt x="1344" y="610"/>
                    </a:lnTo>
                    <a:lnTo>
                      <a:pt x="1342" y="608"/>
                    </a:lnTo>
                    <a:lnTo>
                      <a:pt x="1342" y="607"/>
                    </a:lnTo>
                    <a:lnTo>
                      <a:pt x="1340" y="603"/>
                    </a:lnTo>
                    <a:lnTo>
                      <a:pt x="1340" y="601"/>
                    </a:lnTo>
                    <a:lnTo>
                      <a:pt x="1339" y="599"/>
                    </a:lnTo>
                    <a:lnTo>
                      <a:pt x="1337" y="598"/>
                    </a:lnTo>
                    <a:lnTo>
                      <a:pt x="1337" y="596"/>
                    </a:lnTo>
                    <a:lnTo>
                      <a:pt x="1335" y="592"/>
                    </a:lnTo>
                    <a:lnTo>
                      <a:pt x="1333" y="590"/>
                    </a:lnTo>
                    <a:lnTo>
                      <a:pt x="1331" y="589"/>
                    </a:lnTo>
                    <a:lnTo>
                      <a:pt x="1331" y="587"/>
                    </a:lnTo>
                    <a:lnTo>
                      <a:pt x="1330" y="585"/>
                    </a:lnTo>
                    <a:lnTo>
                      <a:pt x="1328" y="583"/>
                    </a:lnTo>
                    <a:lnTo>
                      <a:pt x="1326" y="579"/>
                    </a:lnTo>
                    <a:lnTo>
                      <a:pt x="1324" y="578"/>
                    </a:lnTo>
                    <a:lnTo>
                      <a:pt x="1322" y="576"/>
                    </a:lnTo>
                    <a:lnTo>
                      <a:pt x="1320" y="574"/>
                    </a:lnTo>
                    <a:lnTo>
                      <a:pt x="1319" y="572"/>
                    </a:lnTo>
                    <a:lnTo>
                      <a:pt x="1317" y="570"/>
                    </a:lnTo>
                    <a:lnTo>
                      <a:pt x="1315" y="570"/>
                    </a:lnTo>
                    <a:lnTo>
                      <a:pt x="1313" y="569"/>
                    </a:lnTo>
                    <a:lnTo>
                      <a:pt x="1311" y="567"/>
                    </a:lnTo>
                    <a:lnTo>
                      <a:pt x="1308" y="565"/>
                    </a:lnTo>
                    <a:lnTo>
                      <a:pt x="1306" y="563"/>
                    </a:lnTo>
                    <a:lnTo>
                      <a:pt x="1304" y="561"/>
                    </a:lnTo>
                    <a:lnTo>
                      <a:pt x="1302" y="561"/>
                    </a:lnTo>
                    <a:lnTo>
                      <a:pt x="1301" y="561"/>
                    </a:lnTo>
                    <a:lnTo>
                      <a:pt x="1299" y="561"/>
                    </a:lnTo>
                    <a:lnTo>
                      <a:pt x="1297" y="561"/>
                    </a:lnTo>
                    <a:lnTo>
                      <a:pt x="1295" y="561"/>
                    </a:lnTo>
                    <a:lnTo>
                      <a:pt x="1293" y="561"/>
                    </a:lnTo>
                    <a:lnTo>
                      <a:pt x="1292" y="561"/>
                    </a:lnTo>
                    <a:lnTo>
                      <a:pt x="1290" y="561"/>
                    </a:lnTo>
                    <a:lnTo>
                      <a:pt x="1288" y="561"/>
                    </a:lnTo>
                    <a:lnTo>
                      <a:pt x="1286" y="561"/>
                    </a:lnTo>
                    <a:lnTo>
                      <a:pt x="1286" y="563"/>
                    </a:lnTo>
                    <a:lnTo>
                      <a:pt x="1284" y="563"/>
                    </a:lnTo>
                    <a:lnTo>
                      <a:pt x="1282" y="565"/>
                    </a:lnTo>
                    <a:lnTo>
                      <a:pt x="1281" y="565"/>
                    </a:lnTo>
                    <a:lnTo>
                      <a:pt x="1281" y="567"/>
                    </a:lnTo>
                    <a:lnTo>
                      <a:pt x="1279" y="567"/>
                    </a:lnTo>
                    <a:lnTo>
                      <a:pt x="1279" y="569"/>
                    </a:lnTo>
                    <a:lnTo>
                      <a:pt x="1277" y="569"/>
                    </a:lnTo>
                    <a:lnTo>
                      <a:pt x="1277" y="570"/>
                    </a:lnTo>
                    <a:lnTo>
                      <a:pt x="1275" y="572"/>
                    </a:lnTo>
                    <a:lnTo>
                      <a:pt x="1275" y="574"/>
                    </a:lnTo>
                    <a:lnTo>
                      <a:pt x="1264" y="567"/>
                    </a:lnTo>
                    <a:lnTo>
                      <a:pt x="1252" y="560"/>
                    </a:lnTo>
                    <a:lnTo>
                      <a:pt x="1241" y="552"/>
                    </a:lnTo>
                    <a:lnTo>
                      <a:pt x="1230" y="547"/>
                    </a:lnTo>
                    <a:lnTo>
                      <a:pt x="1219" y="540"/>
                    </a:lnTo>
                    <a:lnTo>
                      <a:pt x="1208" y="532"/>
                    </a:lnTo>
                    <a:lnTo>
                      <a:pt x="1197" y="525"/>
                    </a:lnTo>
                    <a:lnTo>
                      <a:pt x="1186" y="518"/>
                    </a:lnTo>
                    <a:lnTo>
                      <a:pt x="1176" y="511"/>
                    </a:lnTo>
                    <a:lnTo>
                      <a:pt x="1165" y="503"/>
                    </a:lnTo>
                    <a:lnTo>
                      <a:pt x="1154" y="496"/>
                    </a:lnTo>
                    <a:lnTo>
                      <a:pt x="1143" y="489"/>
                    </a:lnTo>
                    <a:lnTo>
                      <a:pt x="1132" y="480"/>
                    </a:lnTo>
                    <a:lnTo>
                      <a:pt x="1121" y="473"/>
                    </a:lnTo>
                    <a:lnTo>
                      <a:pt x="1110" y="465"/>
                    </a:lnTo>
                    <a:lnTo>
                      <a:pt x="1100" y="458"/>
                    </a:lnTo>
                    <a:lnTo>
                      <a:pt x="1089" y="451"/>
                    </a:lnTo>
                    <a:lnTo>
                      <a:pt x="1078" y="444"/>
                    </a:lnTo>
                    <a:lnTo>
                      <a:pt x="1067" y="436"/>
                    </a:lnTo>
                    <a:lnTo>
                      <a:pt x="1056" y="427"/>
                    </a:lnTo>
                    <a:lnTo>
                      <a:pt x="1045" y="420"/>
                    </a:lnTo>
                    <a:lnTo>
                      <a:pt x="1034" y="413"/>
                    </a:lnTo>
                    <a:lnTo>
                      <a:pt x="1023" y="406"/>
                    </a:lnTo>
                    <a:lnTo>
                      <a:pt x="1013" y="398"/>
                    </a:lnTo>
                    <a:lnTo>
                      <a:pt x="1002" y="389"/>
                    </a:lnTo>
                    <a:lnTo>
                      <a:pt x="991" y="382"/>
                    </a:lnTo>
                    <a:lnTo>
                      <a:pt x="980" y="375"/>
                    </a:lnTo>
                    <a:lnTo>
                      <a:pt x="969" y="367"/>
                    </a:lnTo>
                    <a:lnTo>
                      <a:pt x="958" y="360"/>
                    </a:lnTo>
                    <a:lnTo>
                      <a:pt x="947" y="351"/>
                    </a:lnTo>
                    <a:lnTo>
                      <a:pt x="936" y="344"/>
                    </a:lnTo>
                    <a:lnTo>
                      <a:pt x="927" y="337"/>
                    </a:lnTo>
                    <a:lnTo>
                      <a:pt x="927" y="248"/>
                    </a:lnTo>
                    <a:lnTo>
                      <a:pt x="922" y="242"/>
                    </a:lnTo>
                    <a:lnTo>
                      <a:pt x="917" y="242"/>
                    </a:lnTo>
                    <a:lnTo>
                      <a:pt x="913" y="242"/>
                    </a:lnTo>
                    <a:lnTo>
                      <a:pt x="909" y="242"/>
                    </a:lnTo>
                    <a:lnTo>
                      <a:pt x="906" y="242"/>
                    </a:lnTo>
                    <a:lnTo>
                      <a:pt x="902" y="242"/>
                    </a:lnTo>
                    <a:lnTo>
                      <a:pt x="898" y="242"/>
                    </a:lnTo>
                    <a:lnTo>
                      <a:pt x="895" y="242"/>
                    </a:lnTo>
                    <a:lnTo>
                      <a:pt x="891" y="242"/>
                    </a:lnTo>
                    <a:lnTo>
                      <a:pt x="886" y="242"/>
                    </a:lnTo>
                    <a:lnTo>
                      <a:pt x="882" y="242"/>
                    </a:lnTo>
                    <a:lnTo>
                      <a:pt x="879" y="242"/>
                    </a:lnTo>
                    <a:lnTo>
                      <a:pt x="875" y="242"/>
                    </a:lnTo>
                    <a:lnTo>
                      <a:pt x="871" y="242"/>
                    </a:lnTo>
                    <a:lnTo>
                      <a:pt x="868" y="242"/>
                    </a:lnTo>
                    <a:lnTo>
                      <a:pt x="864" y="242"/>
                    </a:lnTo>
                    <a:lnTo>
                      <a:pt x="859" y="242"/>
                    </a:lnTo>
                    <a:lnTo>
                      <a:pt x="855" y="242"/>
                    </a:lnTo>
                    <a:lnTo>
                      <a:pt x="851" y="242"/>
                    </a:lnTo>
                    <a:lnTo>
                      <a:pt x="848" y="242"/>
                    </a:lnTo>
                    <a:lnTo>
                      <a:pt x="844" y="242"/>
                    </a:lnTo>
                    <a:lnTo>
                      <a:pt x="840" y="242"/>
                    </a:lnTo>
                    <a:lnTo>
                      <a:pt x="837" y="242"/>
                    </a:lnTo>
                    <a:lnTo>
                      <a:pt x="833" y="242"/>
                    </a:lnTo>
                    <a:lnTo>
                      <a:pt x="828" y="242"/>
                    </a:lnTo>
                    <a:lnTo>
                      <a:pt x="824" y="242"/>
                    </a:lnTo>
                    <a:lnTo>
                      <a:pt x="821" y="242"/>
                    </a:lnTo>
                    <a:lnTo>
                      <a:pt x="817" y="242"/>
                    </a:lnTo>
                    <a:lnTo>
                      <a:pt x="813" y="242"/>
                    </a:lnTo>
                    <a:lnTo>
                      <a:pt x="810" y="242"/>
                    </a:lnTo>
                    <a:lnTo>
                      <a:pt x="806" y="241"/>
                    </a:lnTo>
                    <a:lnTo>
                      <a:pt x="802" y="241"/>
                    </a:lnTo>
                    <a:lnTo>
                      <a:pt x="799" y="241"/>
                    </a:lnTo>
                    <a:lnTo>
                      <a:pt x="799" y="239"/>
                    </a:lnTo>
                    <a:lnTo>
                      <a:pt x="799" y="235"/>
                    </a:lnTo>
                    <a:lnTo>
                      <a:pt x="799" y="233"/>
                    </a:lnTo>
                    <a:lnTo>
                      <a:pt x="799" y="232"/>
                    </a:lnTo>
                    <a:lnTo>
                      <a:pt x="799" y="228"/>
                    </a:lnTo>
                    <a:lnTo>
                      <a:pt x="799" y="226"/>
                    </a:lnTo>
                    <a:lnTo>
                      <a:pt x="799" y="223"/>
                    </a:lnTo>
                    <a:lnTo>
                      <a:pt x="799" y="221"/>
                    </a:lnTo>
                    <a:lnTo>
                      <a:pt x="799" y="219"/>
                    </a:lnTo>
                    <a:lnTo>
                      <a:pt x="799" y="215"/>
                    </a:lnTo>
                    <a:lnTo>
                      <a:pt x="799" y="213"/>
                    </a:lnTo>
                    <a:lnTo>
                      <a:pt x="799" y="210"/>
                    </a:lnTo>
                    <a:lnTo>
                      <a:pt x="799" y="208"/>
                    </a:lnTo>
                    <a:lnTo>
                      <a:pt x="799" y="206"/>
                    </a:lnTo>
                    <a:lnTo>
                      <a:pt x="799" y="203"/>
                    </a:lnTo>
                    <a:lnTo>
                      <a:pt x="799" y="201"/>
                    </a:lnTo>
                    <a:lnTo>
                      <a:pt x="799" y="199"/>
                    </a:lnTo>
                    <a:lnTo>
                      <a:pt x="799" y="195"/>
                    </a:lnTo>
                    <a:lnTo>
                      <a:pt x="799" y="194"/>
                    </a:lnTo>
                    <a:lnTo>
                      <a:pt x="799" y="190"/>
                    </a:lnTo>
                    <a:lnTo>
                      <a:pt x="799" y="188"/>
                    </a:lnTo>
                    <a:lnTo>
                      <a:pt x="799" y="186"/>
                    </a:lnTo>
                    <a:lnTo>
                      <a:pt x="799" y="183"/>
                    </a:lnTo>
                    <a:lnTo>
                      <a:pt x="799" y="181"/>
                    </a:lnTo>
                    <a:lnTo>
                      <a:pt x="799" y="179"/>
                    </a:lnTo>
                    <a:lnTo>
                      <a:pt x="799" y="177"/>
                    </a:lnTo>
                    <a:lnTo>
                      <a:pt x="799" y="174"/>
                    </a:lnTo>
                    <a:lnTo>
                      <a:pt x="799" y="172"/>
                    </a:lnTo>
                    <a:lnTo>
                      <a:pt x="799" y="170"/>
                    </a:lnTo>
                    <a:lnTo>
                      <a:pt x="799" y="166"/>
                    </a:lnTo>
                    <a:lnTo>
                      <a:pt x="799" y="165"/>
                    </a:lnTo>
                    <a:lnTo>
                      <a:pt x="799" y="163"/>
                    </a:lnTo>
                    <a:lnTo>
                      <a:pt x="793" y="159"/>
                    </a:lnTo>
                    <a:lnTo>
                      <a:pt x="659" y="154"/>
                    </a:lnTo>
                    <a:lnTo>
                      <a:pt x="654" y="159"/>
                    </a:lnTo>
                    <a:lnTo>
                      <a:pt x="654" y="288"/>
                    </a:lnTo>
                    <a:lnTo>
                      <a:pt x="534" y="288"/>
                    </a:lnTo>
                    <a:lnTo>
                      <a:pt x="534" y="284"/>
                    </a:lnTo>
                    <a:lnTo>
                      <a:pt x="534" y="282"/>
                    </a:lnTo>
                    <a:lnTo>
                      <a:pt x="534" y="279"/>
                    </a:lnTo>
                    <a:lnTo>
                      <a:pt x="534" y="277"/>
                    </a:lnTo>
                    <a:lnTo>
                      <a:pt x="534" y="273"/>
                    </a:lnTo>
                    <a:lnTo>
                      <a:pt x="534" y="271"/>
                    </a:lnTo>
                    <a:lnTo>
                      <a:pt x="534" y="268"/>
                    </a:lnTo>
                    <a:lnTo>
                      <a:pt x="534" y="266"/>
                    </a:lnTo>
                    <a:lnTo>
                      <a:pt x="534" y="262"/>
                    </a:lnTo>
                    <a:lnTo>
                      <a:pt x="533" y="259"/>
                    </a:lnTo>
                    <a:lnTo>
                      <a:pt x="533" y="257"/>
                    </a:lnTo>
                    <a:lnTo>
                      <a:pt x="533" y="253"/>
                    </a:lnTo>
                    <a:lnTo>
                      <a:pt x="533" y="252"/>
                    </a:lnTo>
                    <a:lnTo>
                      <a:pt x="533" y="248"/>
                    </a:lnTo>
                    <a:lnTo>
                      <a:pt x="533" y="244"/>
                    </a:lnTo>
                    <a:lnTo>
                      <a:pt x="533" y="242"/>
                    </a:lnTo>
                    <a:lnTo>
                      <a:pt x="533" y="239"/>
                    </a:lnTo>
                    <a:lnTo>
                      <a:pt x="533" y="237"/>
                    </a:lnTo>
                    <a:lnTo>
                      <a:pt x="533" y="233"/>
                    </a:lnTo>
                    <a:lnTo>
                      <a:pt x="533" y="230"/>
                    </a:lnTo>
                    <a:lnTo>
                      <a:pt x="533" y="228"/>
                    </a:lnTo>
                    <a:lnTo>
                      <a:pt x="534" y="224"/>
                    </a:lnTo>
                    <a:lnTo>
                      <a:pt x="534" y="223"/>
                    </a:lnTo>
                    <a:lnTo>
                      <a:pt x="534" y="219"/>
                    </a:lnTo>
                    <a:lnTo>
                      <a:pt x="534" y="217"/>
                    </a:lnTo>
                    <a:lnTo>
                      <a:pt x="534" y="213"/>
                    </a:lnTo>
                    <a:lnTo>
                      <a:pt x="534" y="210"/>
                    </a:lnTo>
                    <a:lnTo>
                      <a:pt x="534" y="208"/>
                    </a:lnTo>
                    <a:lnTo>
                      <a:pt x="536" y="204"/>
                    </a:lnTo>
                    <a:lnTo>
                      <a:pt x="536" y="203"/>
                    </a:lnTo>
                    <a:lnTo>
                      <a:pt x="536" y="201"/>
                    </a:lnTo>
                    <a:lnTo>
                      <a:pt x="536" y="197"/>
                    </a:lnTo>
                    <a:lnTo>
                      <a:pt x="531" y="192"/>
                    </a:lnTo>
                    <a:lnTo>
                      <a:pt x="400" y="192"/>
                    </a:lnTo>
                    <a:lnTo>
                      <a:pt x="395" y="197"/>
                    </a:lnTo>
                    <a:lnTo>
                      <a:pt x="395" y="360"/>
                    </a:lnTo>
                    <a:lnTo>
                      <a:pt x="274" y="360"/>
                    </a:lnTo>
                    <a:lnTo>
                      <a:pt x="272" y="148"/>
                    </a:lnTo>
                    <a:lnTo>
                      <a:pt x="264" y="145"/>
                    </a:lnTo>
                    <a:lnTo>
                      <a:pt x="129" y="145"/>
                    </a:lnTo>
                    <a:lnTo>
                      <a:pt x="125" y="150"/>
                    </a:lnTo>
                    <a:lnTo>
                      <a:pt x="125" y="719"/>
                    </a:lnTo>
                    <a:lnTo>
                      <a:pt x="125" y="721"/>
                    </a:lnTo>
                    <a:lnTo>
                      <a:pt x="125" y="723"/>
                    </a:lnTo>
                    <a:lnTo>
                      <a:pt x="125" y="724"/>
                    </a:lnTo>
                    <a:lnTo>
                      <a:pt x="123" y="726"/>
                    </a:lnTo>
                    <a:lnTo>
                      <a:pt x="123" y="728"/>
                    </a:lnTo>
                    <a:lnTo>
                      <a:pt x="123" y="730"/>
                    </a:lnTo>
                    <a:lnTo>
                      <a:pt x="123" y="732"/>
                    </a:lnTo>
                    <a:lnTo>
                      <a:pt x="123" y="733"/>
                    </a:lnTo>
                    <a:lnTo>
                      <a:pt x="123" y="735"/>
                    </a:lnTo>
                    <a:lnTo>
                      <a:pt x="123" y="737"/>
                    </a:lnTo>
                    <a:lnTo>
                      <a:pt x="123" y="739"/>
                    </a:lnTo>
                    <a:lnTo>
                      <a:pt x="123" y="741"/>
                    </a:lnTo>
                    <a:lnTo>
                      <a:pt x="123" y="743"/>
                    </a:lnTo>
                    <a:lnTo>
                      <a:pt x="123" y="744"/>
                    </a:lnTo>
                    <a:lnTo>
                      <a:pt x="123" y="746"/>
                    </a:lnTo>
                    <a:lnTo>
                      <a:pt x="123" y="748"/>
                    </a:lnTo>
                    <a:lnTo>
                      <a:pt x="121" y="750"/>
                    </a:lnTo>
                    <a:lnTo>
                      <a:pt x="121" y="752"/>
                    </a:lnTo>
                    <a:lnTo>
                      <a:pt x="120" y="752"/>
                    </a:lnTo>
                    <a:lnTo>
                      <a:pt x="120" y="753"/>
                    </a:lnTo>
                    <a:lnTo>
                      <a:pt x="125" y="759"/>
                    </a:lnTo>
                    <a:lnTo>
                      <a:pt x="458" y="757"/>
                    </a:lnTo>
                    <a:lnTo>
                      <a:pt x="920" y="759"/>
                    </a:lnTo>
                    <a:lnTo>
                      <a:pt x="929" y="746"/>
                    </a:lnTo>
                    <a:lnTo>
                      <a:pt x="929" y="358"/>
                    </a:lnTo>
                    <a:lnTo>
                      <a:pt x="938" y="364"/>
                    </a:lnTo>
                    <a:lnTo>
                      <a:pt x="947" y="371"/>
                    </a:lnTo>
                    <a:lnTo>
                      <a:pt x="956" y="377"/>
                    </a:lnTo>
                    <a:lnTo>
                      <a:pt x="965" y="382"/>
                    </a:lnTo>
                    <a:lnTo>
                      <a:pt x="975" y="389"/>
                    </a:lnTo>
                    <a:lnTo>
                      <a:pt x="984" y="395"/>
                    </a:lnTo>
                    <a:lnTo>
                      <a:pt x="993" y="402"/>
                    </a:lnTo>
                    <a:lnTo>
                      <a:pt x="1002" y="407"/>
                    </a:lnTo>
                    <a:lnTo>
                      <a:pt x="1011" y="415"/>
                    </a:lnTo>
                    <a:lnTo>
                      <a:pt x="1020" y="420"/>
                    </a:lnTo>
                    <a:lnTo>
                      <a:pt x="1029" y="427"/>
                    </a:lnTo>
                    <a:lnTo>
                      <a:pt x="1038" y="433"/>
                    </a:lnTo>
                    <a:lnTo>
                      <a:pt x="1047" y="440"/>
                    </a:lnTo>
                    <a:lnTo>
                      <a:pt x="1056" y="445"/>
                    </a:lnTo>
                    <a:lnTo>
                      <a:pt x="1065" y="453"/>
                    </a:lnTo>
                    <a:lnTo>
                      <a:pt x="1074" y="458"/>
                    </a:lnTo>
                    <a:lnTo>
                      <a:pt x="1083" y="465"/>
                    </a:lnTo>
                    <a:lnTo>
                      <a:pt x="1092" y="473"/>
                    </a:lnTo>
                    <a:lnTo>
                      <a:pt x="1101" y="478"/>
                    </a:lnTo>
                    <a:lnTo>
                      <a:pt x="1110" y="485"/>
                    </a:lnTo>
                    <a:lnTo>
                      <a:pt x="1119" y="491"/>
                    </a:lnTo>
                    <a:lnTo>
                      <a:pt x="1128" y="498"/>
                    </a:lnTo>
                    <a:lnTo>
                      <a:pt x="1138" y="503"/>
                    </a:lnTo>
                    <a:lnTo>
                      <a:pt x="1147" y="511"/>
                    </a:lnTo>
                    <a:lnTo>
                      <a:pt x="1156" y="516"/>
                    </a:lnTo>
                    <a:lnTo>
                      <a:pt x="1165" y="523"/>
                    </a:lnTo>
                    <a:lnTo>
                      <a:pt x="1174" y="529"/>
                    </a:lnTo>
                    <a:lnTo>
                      <a:pt x="1183" y="536"/>
                    </a:lnTo>
                    <a:lnTo>
                      <a:pt x="1192" y="541"/>
                    </a:lnTo>
                    <a:lnTo>
                      <a:pt x="1201" y="549"/>
                    </a:lnTo>
                    <a:lnTo>
                      <a:pt x="1210" y="554"/>
                    </a:lnTo>
                    <a:lnTo>
                      <a:pt x="1219" y="561"/>
                    </a:lnTo>
                    <a:lnTo>
                      <a:pt x="1217" y="561"/>
                    </a:lnTo>
                    <a:lnTo>
                      <a:pt x="1215" y="561"/>
                    </a:lnTo>
                    <a:lnTo>
                      <a:pt x="1214" y="561"/>
                    </a:lnTo>
                    <a:lnTo>
                      <a:pt x="1214" y="563"/>
                    </a:lnTo>
                    <a:lnTo>
                      <a:pt x="1212" y="563"/>
                    </a:lnTo>
                    <a:lnTo>
                      <a:pt x="1210" y="563"/>
                    </a:lnTo>
                    <a:lnTo>
                      <a:pt x="1208" y="563"/>
                    </a:lnTo>
                    <a:lnTo>
                      <a:pt x="1208" y="565"/>
                    </a:lnTo>
                    <a:lnTo>
                      <a:pt x="1206" y="565"/>
                    </a:lnTo>
                    <a:lnTo>
                      <a:pt x="1205" y="565"/>
                    </a:lnTo>
                    <a:lnTo>
                      <a:pt x="1205" y="567"/>
                    </a:lnTo>
                    <a:lnTo>
                      <a:pt x="1203" y="567"/>
                    </a:lnTo>
                    <a:lnTo>
                      <a:pt x="1201" y="569"/>
                    </a:lnTo>
                    <a:lnTo>
                      <a:pt x="1199" y="569"/>
                    </a:lnTo>
                    <a:lnTo>
                      <a:pt x="1199" y="570"/>
                    </a:lnTo>
                    <a:lnTo>
                      <a:pt x="1197" y="570"/>
                    </a:lnTo>
                    <a:lnTo>
                      <a:pt x="1197" y="572"/>
                    </a:lnTo>
                    <a:lnTo>
                      <a:pt x="1196" y="572"/>
                    </a:lnTo>
                    <a:lnTo>
                      <a:pt x="1196" y="574"/>
                    </a:lnTo>
                    <a:lnTo>
                      <a:pt x="1194" y="576"/>
                    </a:lnTo>
                    <a:lnTo>
                      <a:pt x="1194" y="578"/>
                    </a:lnTo>
                    <a:lnTo>
                      <a:pt x="1192" y="578"/>
                    </a:lnTo>
                    <a:lnTo>
                      <a:pt x="1192" y="579"/>
                    </a:lnTo>
                    <a:lnTo>
                      <a:pt x="1192" y="581"/>
                    </a:lnTo>
                    <a:lnTo>
                      <a:pt x="1192" y="583"/>
                    </a:lnTo>
                    <a:lnTo>
                      <a:pt x="1190" y="585"/>
                    </a:lnTo>
                    <a:lnTo>
                      <a:pt x="1190" y="587"/>
                    </a:lnTo>
                    <a:lnTo>
                      <a:pt x="1190" y="590"/>
                    </a:lnTo>
                    <a:lnTo>
                      <a:pt x="1190" y="592"/>
                    </a:lnTo>
                    <a:lnTo>
                      <a:pt x="1192" y="594"/>
                    </a:lnTo>
                    <a:lnTo>
                      <a:pt x="1192" y="596"/>
                    </a:lnTo>
                    <a:lnTo>
                      <a:pt x="1192" y="598"/>
                    </a:lnTo>
                    <a:lnTo>
                      <a:pt x="1194" y="599"/>
                    </a:lnTo>
                    <a:lnTo>
                      <a:pt x="1196" y="601"/>
                    </a:lnTo>
                    <a:lnTo>
                      <a:pt x="1196" y="603"/>
                    </a:lnTo>
                    <a:lnTo>
                      <a:pt x="1197" y="605"/>
                    </a:lnTo>
                    <a:lnTo>
                      <a:pt x="1199" y="607"/>
                    </a:lnTo>
                    <a:lnTo>
                      <a:pt x="1201" y="608"/>
                    </a:lnTo>
                    <a:lnTo>
                      <a:pt x="1201" y="610"/>
                    </a:lnTo>
                    <a:lnTo>
                      <a:pt x="1203" y="610"/>
                    </a:lnTo>
                    <a:lnTo>
                      <a:pt x="1205" y="612"/>
                    </a:lnTo>
                    <a:lnTo>
                      <a:pt x="1206" y="614"/>
                    </a:lnTo>
                    <a:lnTo>
                      <a:pt x="1208" y="616"/>
                    </a:lnTo>
                    <a:lnTo>
                      <a:pt x="1208" y="618"/>
                    </a:lnTo>
                    <a:lnTo>
                      <a:pt x="1210" y="619"/>
                    </a:lnTo>
                    <a:lnTo>
                      <a:pt x="1212" y="621"/>
                    </a:lnTo>
                    <a:lnTo>
                      <a:pt x="1214" y="623"/>
                    </a:lnTo>
                    <a:lnTo>
                      <a:pt x="1214" y="625"/>
                    </a:lnTo>
                    <a:lnTo>
                      <a:pt x="1214" y="627"/>
                    </a:lnTo>
                    <a:lnTo>
                      <a:pt x="1214" y="628"/>
                    </a:lnTo>
                    <a:lnTo>
                      <a:pt x="1214" y="632"/>
                    </a:lnTo>
                    <a:lnTo>
                      <a:pt x="1214" y="634"/>
                    </a:lnTo>
                    <a:lnTo>
                      <a:pt x="1214" y="636"/>
                    </a:lnTo>
                    <a:lnTo>
                      <a:pt x="1212" y="637"/>
                    </a:lnTo>
                    <a:lnTo>
                      <a:pt x="1212" y="639"/>
                    </a:lnTo>
                    <a:lnTo>
                      <a:pt x="1210" y="643"/>
                    </a:lnTo>
                    <a:lnTo>
                      <a:pt x="1210" y="645"/>
                    </a:lnTo>
                    <a:lnTo>
                      <a:pt x="1210" y="647"/>
                    </a:lnTo>
                    <a:lnTo>
                      <a:pt x="1210" y="648"/>
                    </a:lnTo>
                    <a:lnTo>
                      <a:pt x="1210" y="650"/>
                    </a:lnTo>
                    <a:lnTo>
                      <a:pt x="1212" y="652"/>
                    </a:lnTo>
                    <a:lnTo>
                      <a:pt x="1212" y="654"/>
                    </a:lnTo>
                    <a:lnTo>
                      <a:pt x="1214" y="654"/>
                    </a:lnTo>
                    <a:lnTo>
                      <a:pt x="1214" y="656"/>
                    </a:lnTo>
                    <a:lnTo>
                      <a:pt x="1215" y="656"/>
                    </a:lnTo>
                    <a:lnTo>
                      <a:pt x="1217" y="657"/>
                    </a:lnTo>
                    <a:lnTo>
                      <a:pt x="1219" y="657"/>
                    </a:lnTo>
                    <a:lnTo>
                      <a:pt x="1219" y="659"/>
                    </a:lnTo>
                    <a:lnTo>
                      <a:pt x="1221" y="659"/>
                    </a:lnTo>
                    <a:lnTo>
                      <a:pt x="1223" y="659"/>
                    </a:lnTo>
                    <a:lnTo>
                      <a:pt x="1223" y="661"/>
                    </a:lnTo>
                    <a:lnTo>
                      <a:pt x="1224" y="661"/>
                    </a:lnTo>
                    <a:lnTo>
                      <a:pt x="1226" y="661"/>
                    </a:lnTo>
                    <a:lnTo>
                      <a:pt x="1226" y="663"/>
                    </a:lnTo>
                    <a:lnTo>
                      <a:pt x="1228" y="663"/>
                    </a:lnTo>
                    <a:lnTo>
                      <a:pt x="1230" y="665"/>
                    </a:lnTo>
                    <a:lnTo>
                      <a:pt x="1232" y="665"/>
                    </a:lnTo>
                    <a:lnTo>
                      <a:pt x="1234" y="666"/>
                    </a:lnTo>
                    <a:lnTo>
                      <a:pt x="1234" y="668"/>
                    </a:lnTo>
                    <a:lnTo>
                      <a:pt x="1235" y="668"/>
                    </a:lnTo>
                    <a:lnTo>
                      <a:pt x="1235" y="670"/>
                    </a:lnTo>
                    <a:lnTo>
                      <a:pt x="1235" y="672"/>
                    </a:lnTo>
                    <a:lnTo>
                      <a:pt x="1235" y="674"/>
                    </a:lnTo>
                    <a:lnTo>
                      <a:pt x="1235" y="676"/>
                    </a:lnTo>
                    <a:lnTo>
                      <a:pt x="1237" y="676"/>
                    </a:lnTo>
                    <a:lnTo>
                      <a:pt x="1237" y="677"/>
                    </a:lnTo>
                    <a:lnTo>
                      <a:pt x="1237" y="679"/>
                    </a:lnTo>
                    <a:lnTo>
                      <a:pt x="1237" y="681"/>
                    </a:lnTo>
                    <a:lnTo>
                      <a:pt x="1239" y="683"/>
                    </a:lnTo>
                    <a:lnTo>
                      <a:pt x="1239" y="685"/>
                    </a:lnTo>
                    <a:lnTo>
                      <a:pt x="1241" y="685"/>
                    </a:lnTo>
                    <a:lnTo>
                      <a:pt x="1243" y="685"/>
                    </a:lnTo>
                    <a:lnTo>
                      <a:pt x="1244" y="686"/>
                    </a:lnTo>
                    <a:lnTo>
                      <a:pt x="1246" y="686"/>
                    </a:lnTo>
                    <a:lnTo>
                      <a:pt x="1248" y="686"/>
                    </a:lnTo>
                    <a:lnTo>
                      <a:pt x="1250" y="688"/>
                    </a:lnTo>
                    <a:lnTo>
                      <a:pt x="1252" y="688"/>
                    </a:lnTo>
                    <a:lnTo>
                      <a:pt x="1253" y="690"/>
                    </a:lnTo>
                    <a:lnTo>
                      <a:pt x="1255" y="690"/>
                    </a:lnTo>
                    <a:lnTo>
                      <a:pt x="1257" y="690"/>
                    </a:lnTo>
                    <a:lnTo>
                      <a:pt x="1259" y="692"/>
                    </a:lnTo>
                    <a:lnTo>
                      <a:pt x="1261" y="692"/>
                    </a:lnTo>
                    <a:lnTo>
                      <a:pt x="1263" y="694"/>
                    </a:lnTo>
                    <a:lnTo>
                      <a:pt x="1264" y="694"/>
                    </a:lnTo>
                    <a:lnTo>
                      <a:pt x="1266" y="694"/>
                    </a:lnTo>
                    <a:lnTo>
                      <a:pt x="1268" y="695"/>
                    </a:lnTo>
                    <a:lnTo>
                      <a:pt x="1272" y="695"/>
                    </a:lnTo>
                    <a:lnTo>
                      <a:pt x="1273" y="695"/>
                    </a:lnTo>
                    <a:lnTo>
                      <a:pt x="1275" y="697"/>
                    </a:lnTo>
                    <a:lnTo>
                      <a:pt x="1277" y="697"/>
                    </a:lnTo>
                    <a:lnTo>
                      <a:pt x="1279" y="697"/>
                    </a:lnTo>
                    <a:lnTo>
                      <a:pt x="1281" y="697"/>
                    </a:lnTo>
                    <a:lnTo>
                      <a:pt x="1282" y="697"/>
                    </a:lnTo>
                    <a:lnTo>
                      <a:pt x="1284" y="697"/>
                    </a:lnTo>
                    <a:lnTo>
                      <a:pt x="1286" y="699"/>
                    </a:lnTo>
                    <a:lnTo>
                      <a:pt x="1288" y="699"/>
                    </a:lnTo>
                    <a:lnTo>
                      <a:pt x="1290" y="697"/>
                    </a:lnTo>
                    <a:lnTo>
                      <a:pt x="1292" y="697"/>
                    </a:lnTo>
                    <a:lnTo>
                      <a:pt x="1293" y="697"/>
                    </a:lnTo>
                    <a:lnTo>
                      <a:pt x="1295" y="697"/>
                    </a:lnTo>
                    <a:lnTo>
                      <a:pt x="1299" y="697"/>
                    </a:lnTo>
                    <a:lnTo>
                      <a:pt x="1301" y="695"/>
                    </a:lnTo>
                    <a:lnTo>
                      <a:pt x="1302" y="695"/>
                    </a:lnTo>
                    <a:lnTo>
                      <a:pt x="1302" y="701"/>
                    </a:lnTo>
                    <a:lnTo>
                      <a:pt x="1310" y="706"/>
                    </a:lnTo>
                    <a:lnTo>
                      <a:pt x="1315" y="714"/>
                    </a:lnTo>
                    <a:lnTo>
                      <a:pt x="1322" y="719"/>
                    </a:lnTo>
                    <a:lnTo>
                      <a:pt x="1330" y="726"/>
                    </a:lnTo>
                    <a:lnTo>
                      <a:pt x="1337" y="732"/>
                    </a:lnTo>
                    <a:lnTo>
                      <a:pt x="1344" y="739"/>
                    </a:lnTo>
                    <a:lnTo>
                      <a:pt x="1351" y="744"/>
                    </a:lnTo>
                    <a:lnTo>
                      <a:pt x="1359" y="752"/>
                    </a:lnTo>
                    <a:lnTo>
                      <a:pt x="1368" y="757"/>
                    </a:lnTo>
                    <a:lnTo>
                      <a:pt x="1375" y="762"/>
                    </a:lnTo>
                    <a:lnTo>
                      <a:pt x="1382" y="770"/>
                    </a:lnTo>
                    <a:lnTo>
                      <a:pt x="1389" y="775"/>
                    </a:lnTo>
                    <a:lnTo>
                      <a:pt x="1398" y="781"/>
                    </a:lnTo>
                    <a:lnTo>
                      <a:pt x="1406" y="784"/>
                    </a:lnTo>
                    <a:lnTo>
                      <a:pt x="1415" y="790"/>
                    </a:lnTo>
                    <a:lnTo>
                      <a:pt x="1422" y="793"/>
                    </a:lnTo>
                    <a:lnTo>
                      <a:pt x="1431" y="799"/>
                    </a:lnTo>
                    <a:lnTo>
                      <a:pt x="1438" y="802"/>
                    </a:lnTo>
                    <a:lnTo>
                      <a:pt x="1447" y="806"/>
                    </a:lnTo>
                    <a:lnTo>
                      <a:pt x="1456" y="808"/>
                    </a:lnTo>
                    <a:lnTo>
                      <a:pt x="1464" y="811"/>
                    </a:lnTo>
                    <a:lnTo>
                      <a:pt x="1473" y="813"/>
                    </a:lnTo>
                    <a:lnTo>
                      <a:pt x="1482" y="813"/>
                    </a:lnTo>
                    <a:lnTo>
                      <a:pt x="1491" y="815"/>
                    </a:lnTo>
                    <a:lnTo>
                      <a:pt x="1500" y="815"/>
                    </a:lnTo>
                    <a:lnTo>
                      <a:pt x="1509" y="815"/>
                    </a:lnTo>
                    <a:lnTo>
                      <a:pt x="1518" y="815"/>
                    </a:lnTo>
                    <a:lnTo>
                      <a:pt x="1527" y="813"/>
                    </a:lnTo>
                    <a:lnTo>
                      <a:pt x="1538" y="811"/>
                    </a:lnTo>
                    <a:lnTo>
                      <a:pt x="1547" y="808"/>
                    </a:lnTo>
                    <a:lnTo>
                      <a:pt x="1556" y="804"/>
                    </a:lnTo>
                    <a:lnTo>
                      <a:pt x="1567" y="801"/>
                    </a:lnTo>
                    <a:lnTo>
                      <a:pt x="1567" y="799"/>
                    </a:lnTo>
                    <a:lnTo>
                      <a:pt x="1569" y="799"/>
                    </a:lnTo>
                    <a:lnTo>
                      <a:pt x="1570" y="799"/>
                    </a:lnTo>
                    <a:lnTo>
                      <a:pt x="1570" y="797"/>
                    </a:lnTo>
                    <a:lnTo>
                      <a:pt x="1572" y="797"/>
                    </a:lnTo>
                    <a:lnTo>
                      <a:pt x="1574" y="795"/>
                    </a:lnTo>
                    <a:lnTo>
                      <a:pt x="1576" y="795"/>
                    </a:lnTo>
                    <a:lnTo>
                      <a:pt x="1578" y="795"/>
                    </a:lnTo>
                    <a:lnTo>
                      <a:pt x="1580" y="793"/>
                    </a:lnTo>
                    <a:lnTo>
                      <a:pt x="1581" y="793"/>
                    </a:lnTo>
                    <a:lnTo>
                      <a:pt x="1583" y="793"/>
                    </a:lnTo>
                    <a:lnTo>
                      <a:pt x="1583" y="791"/>
                    </a:lnTo>
                    <a:lnTo>
                      <a:pt x="1585" y="791"/>
                    </a:lnTo>
                    <a:lnTo>
                      <a:pt x="1587" y="791"/>
                    </a:lnTo>
                    <a:lnTo>
                      <a:pt x="1589" y="791"/>
                    </a:lnTo>
                    <a:lnTo>
                      <a:pt x="1590" y="790"/>
                    </a:lnTo>
                    <a:lnTo>
                      <a:pt x="1592" y="790"/>
                    </a:lnTo>
                    <a:lnTo>
                      <a:pt x="1594" y="790"/>
                    </a:lnTo>
                    <a:lnTo>
                      <a:pt x="1594" y="788"/>
                    </a:lnTo>
                    <a:lnTo>
                      <a:pt x="1596" y="788"/>
                    </a:lnTo>
                    <a:lnTo>
                      <a:pt x="1598" y="788"/>
                    </a:lnTo>
                    <a:lnTo>
                      <a:pt x="1590" y="962"/>
                    </a:lnTo>
                    <a:lnTo>
                      <a:pt x="272" y="965"/>
                    </a:lnTo>
                    <a:lnTo>
                      <a:pt x="0" y="964"/>
                    </a:lnTo>
                    <a:lnTo>
                      <a:pt x="0" y="3"/>
                    </a:lnTo>
                    <a:lnTo>
                      <a:pt x="288" y="0"/>
                    </a:lnTo>
                    <a:lnTo>
                      <a:pt x="1616" y="3"/>
                    </a:lnTo>
                    <a:lnTo>
                      <a:pt x="1616" y="5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5186" y="783"/>
                <a:ext cx="108" cy="110"/>
              </a:xfrm>
              <a:custGeom>
                <a:avLst/>
                <a:gdLst>
                  <a:gd name="T0" fmla="*/ 1 w 217"/>
                  <a:gd name="T1" fmla="*/ 1 h 219"/>
                  <a:gd name="T2" fmla="*/ 1 w 217"/>
                  <a:gd name="T3" fmla="*/ 1 h 219"/>
                  <a:gd name="T4" fmla="*/ 1 w 217"/>
                  <a:gd name="T5" fmla="*/ 1 h 219"/>
                  <a:gd name="T6" fmla="*/ 1 w 217"/>
                  <a:gd name="T7" fmla="*/ 1 h 219"/>
                  <a:gd name="T8" fmla="*/ 1 w 217"/>
                  <a:gd name="T9" fmla="*/ 1 h 219"/>
                  <a:gd name="T10" fmla="*/ 1 w 217"/>
                  <a:gd name="T11" fmla="*/ 1 h 219"/>
                  <a:gd name="T12" fmla="*/ 1 w 217"/>
                  <a:gd name="T13" fmla="*/ 1 h 219"/>
                  <a:gd name="T14" fmla="*/ 1 w 217"/>
                  <a:gd name="T15" fmla="*/ 1 h 219"/>
                  <a:gd name="T16" fmla="*/ 1 w 217"/>
                  <a:gd name="T17" fmla="*/ 1 h 219"/>
                  <a:gd name="T18" fmla="*/ 1 w 217"/>
                  <a:gd name="T19" fmla="*/ 2 h 219"/>
                  <a:gd name="T20" fmla="*/ 1 w 217"/>
                  <a:gd name="T21" fmla="*/ 2 h 219"/>
                  <a:gd name="T22" fmla="*/ 1 w 217"/>
                  <a:gd name="T23" fmla="*/ 2 h 219"/>
                  <a:gd name="T24" fmla="*/ 1 w 217"/>
                  <a:gd name="T25" fmla="*/ 2 h 219"/>
                  <a:gd name="T26" fmla="*/ 1 w 217"/>
                  <a:gd name="T27" fmla="*/ 2 h 219"/>
                  <a:gd name="T28" fmla="*/ 1 w 217"/>
                  <a:gd name="T29" fmla="*/ 2 h 219"/>
                  <a:gd name="T30" fmla="*/ 1 w 217"/>
                  <a:gd name="T31" fmla="*/ 2 h 219"/>
                  <a:gd name="T32" fmla="*/ 1 w 217"/>
                  <a:gd name="T33" fmla="*/ 2 h 219"/>
                  <a:gd name="T34" fmla="*/ 1 w 217"/>
                  <a:gd name="T35" fmla="*/ 2 h 219"/>
                  <a:gd name="T36" fmla="*/ 1 w 217"/>
                  <a:gd name="T37" fmla="*/ 2 h 219"/>
                  <a:gd name="T38" fmla="*/ 1 w 217"/>
                  <a:gd name="T39" fmla="*/ 2 h 219"/>
                  <a:gd name="T40" fmla="*/ 1 w 217"/>
                  <a:gd name="T41" fmla="*/ 2 h 219"/>
                  <a:gd name="T42" fmla="*/ 1 w 217"/>
                  <a:gd name="T43" fmla="*/ 2 h 219"/>
                  <a:gd name="T44" fmla="*/ 1 w 217"/>
                  <a:gd name="T45" fmla="*/ 2 h 219"/>
                  <a:gd name="T46" fmla="*/ 1 w 217"/>
                  <a:gd name="T47" fmla="*/ 2 h 219"/>
                  <a:gd name="T48" fmla="*/ 1 w 217"/>
                  <a:gd name="T49" fmla="*/ 2 h 219"/>
                  <a:gd name="T50" fmla="*/ 1 w 217"/>
                  <a:gd name="T51" fmla="*/ 2 h 219"/>
                  <a:gd name="T52" fmla="*/ 1 w 217"/>
                  <a:gd name="T53" fmla="*/ 2 h 219"/>
                  <a:gd name="T54" fmla="*/ 1 w 217"/>
                  <a:gd name="T55" fmla="*/ 1 h 219"/>
                  <a:gd name="T56" fmla="*/ 1 w 217"/>
                  <a:gd name="T57" fmla="*/ 1 h 219"/>
                  <a:gd name="T58" fmla="*/ 1 w 217"/>
                  <a:gd name="T59" fmla="*/ 1 h 219"/>
                  <a:gd name="T60" fmla="*/ 1 w 217"/>
                  <a:gd name="T61" fmla="*/ 1 h 219"/>
                  <a:gd name="T62" fmla="*/ 1 w 217"/>
                  <a:gd name="T63" fmla="*/ 1 h 219"/>
                  <a:gd name="T64" fmla="*/ 1 w 217"/>
                  <a:gd name="T65" fmla="*/ 1 h 219"/>
                  <a:gd name="T66" fmla="*/ 1 w 217"/>
                  <a:gd name="T67" fmla="*/ 1 h 219"/>
                  <a:gd name="T68" fmla="*/ 0 w 217"/>
                  <a:gd name="T69" fmla="*/ 1 h 219"/>
                  <a:gd name="T70" fmla="*/ 0 w 217"/>
                  <a:gd name="T71" fmla="*/ 1 h 219"/>
                  <a:gd name="T72" fmla="*/ 0 w 217"/>
                  <a:gd name="T73" fmla="*/ 1 h 219"/>
                  <a:gd name="T74" fmla="*/ 0 w 217"/>
                  <a:gd name="T75" fmla="*/ 1 h 219"/>
                  <a:gd name="T76" fmla="*/ 0 w 217"/>
                  <a:gd name="T77" fmla="*/ 1 h 219"/>
                  <a:gd name="T78" fmla="*/ 0 w 217"/>
                  <a:gd name="T79" fmla="*/ 1 h 219"/>
                  <a:gd name="T80" fmla="*/ 0 w 217"/>
                  <a:gd name="T81" fmla="*/ 1 h 219"/>
                  <a:gd name="T82" fmla="*/ 0 w 217"/>
                  <a:gd name="T83" fmla="*/ 1 h 219"/>
                  <a:gd name="T84" fmla="*/ 0 w 217"/>
                  <a:gd name="T85" fmla="*/ 1 h 219"/>
                  <a:gd name="T86" fmla="*/ 0 w 217"/>
                  <a:gd name="T87" fmla="*/ 1 h 219"/>
                  <a:gd name="T88" fmla="*/ 0 w 217"/>
                  <a:gd name="T89" fmla="*/ 1 h 219"/>
                  <a:gd name="T90" fmla="*/ 0 w 217"/>
                  <a:gd name="T91" fmla="*/ 1 h 219"/>
                  <a:gd name="T92" fmla="*/ 0 w 217"/>
                  <a:gd name="T93" fmla="*/ 1 h 219"/>
                  <a:gd name="T94" fmla="*/ 0 w 217"/>
                  <a:gd name="T95" fmla="*/ 1 h 219"/>
                  <a:gd name="T96" fmla="*/ 0 w 217"/>
                  <a:gd name="T97" fmla="*/ 1 h 219"/>
                  <a:gd name="T98" fmla="*/ 0 w 217"/>
                  <a:gd name="T99" fmla="*/ 1 h 219"/>
                  <a:gd name="T100" fmla="*/ 0 w 217"/>
                  <a:gd name="T101" fmla="*/ 0 h 219"/>
                  <a:gd name="T102" fmla="*/ 0 w 217"/>
                  <a:gd name="T103" fmla="*/ 0 h 219"/>
                  <a:gd name="T104" fmla="*/ 0 w 217"/>
                  <a:gd name="T105" fmla="*/ 1 h 219"/>
                  <a:gd name="T106" fmla="*/ 0 w 217"/>
                  <a:gd name="T107" fmla="*/ 1 h 219"/>
                  <a:gd name="T108" fmla="*/ 0 w 217"/>
                  <a:gd name="T109" fmla="*/ 1 h 219"/>
                  <a:gd name="T110" fmla="*/ 1 w 217"/>
                  <a:gd name="T111" fmla="*/ 1 h 219"/>
                  <a:gd name="T112" fmla="*/ 1 w 217"/>
                  <a:gd name="T113" fmla="*/ 1 h 219"/>
                  <a:gd name="T114" fmla="*/ 1 w 217"/>
                  <a:gd name="T115" fmla="*/ 1 h 219"/>
                  <a:gd name="T116" fmla="*/ 1 w 217"/>
                  <a:gd name="T117" fmla="*/ 1 h 2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7"/>
                  <a:gd name="T178" fmla="*/ 0 h 219"/>
                  <a:gd name="T179" fmla="*/ 217 w 217"/>
                  <a:gd name="T180" fmla="*/ 219 h 2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7" h="219">
                    <a:moveTo>
                      <a:pt x="161" y="36"/>
                    </a:moveTo>
                    <a:lnTo>
                      <a:pt x="164" y="36"/>
                    </a:lnTo>
                    <a:lnTo>
                      <a:pt x="166" y="36"/>
                    </a:lnTo>
                    <a:lnTo>
                      <a:pt x="170" y="36"/>
                    </a:lnTo>
                    <a:lnTo>
                      <a:pt x="172" y="36"/>
                    </a:lnTo>
                    <a:lnTo>
                      <a:pt x="174" y="36"/>
                    </a:lnTo>
                    <a:lnTo>
                      <a:pt x="175" y="36"/>
                    </a:lnTo>
                    <a:lnTo>
                      <a:pt x="179" y="38"/>
                    </a:lnTo>
                    <a:lnTo>
                      <a:pt x="181" y="38"/>
                    </a:lnTo>
                    <a:lnTo>
                      <a:pt x="183" y="40"/>
                    </a:lnTo>
                    <a:lnTo>
                      <a:pt x="184" y="40"/>
                    </a:lnTo>
                    <a:lnTo>
                      <a:pt x="186" y="42"/>
                    </a:lnTo>
                    <a:lnTo>
                      <a:pt x="188" y="43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9"/>
                    </a:lnTo>
                    <a:lnTo>
                      <a:pt x="193" y="51"/>
                    </a:lnTo>
                    <a:lnTo>
                      <a:pt x="195" y="52"/>
                    </a:lnTo>
                    <a:lnTo>
                      <a:pt x="195" y="54"/>
                    </a:lnTo>
                    <a:lnTo>
                      <a:pt x="197" y="56"/>
                    </a:lnTo>
                    <a:lnTo>
                      <a:pt x="197" y="58"/>
                    </a:lnTo>
                    <a:lnTo>
                      <a:pt x="199" y="60"/>
                    </a:lnTo>
                    <a:lnTo>
                      <a:pt x="201" y="61"/>
                    </a:lnTo>
                    <a:lnTo>
                      <a:pt x="201" y="65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4" y="70"/>
                    </a:lnTo>
                    <a:lnTo>
                      <a:pt x="204" y="72"/>
                    </a:lnTo>
                    <a:lnTo>
                      <a:pt x="206" y="76"/>
                    </a:lnTo>
                    <a:lnTo>
                      <a:pt x="206" y="78"/>
                    </a:lnTo>
                    <a:lnTo>
                      <a:pt x="208" y="80"/>
                    </a:lnTo>
                    <a:lnTo>
                      <a:pt x="208" y="81"/>
                    </a:lnTo>
                    <a:lnTo>
                      <a:pt x="210" y="83"/>
                    </a:lnTo>
                    <a:lnTo>
                      <a:pt x="210" y="87"/>
                    </a:lnTo>
                    <a:lnTo>
                      <a:pt x="210" y="89"/>
                    </a:lnTo>
                    <a:lnTo>
                      <a:pt x="210" y="92"/>
                    </a:lnTo>
                    <a:lnTo>
                      <a:pt x="210" y="94"/>
                    </a:lnTo>
                    <a:lnTo>
                      <a:pt x="210" y="98"/>
                    </a:lnTo>
                    <a:lnTo>
                      <a:pt x="212" y="101"/>
                    </a:lnTo>
                    <a:lnTo>
                      <a:pt x="212" y="103"/>
                    </a:lnTo>
                    <a:lnTo>
                      <a:pt x="212" y="107"/>
                    </a:lnTo>
                    <a:lnTo>
                      <a:pt x="212" y="110"/>
                    </a:lnTo>
                    <a:lnTo>
                      <a:pt x="213" y="112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25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5" y="134"/>
                    </a:lnTo>
                    <a:lnTo>
                      <a:pt x="215" y="136"/>
                    </a:lnTo>
                    <a:lnTo>
                      <a:pt x="215" y="139"/>
                    </a:lnTo>
                    <a:lnTo>
                      <a:pt x="217" y="143"/>
                    </a:lnTo>
                    <a:lnTo>
                      <a:pt x="217" y="145"/>
                    </a:lnTo>
                    <a:lnTo>
                      <a:pt x="217" y="148"/>
                    </a:lnTo>
                    <a:lnTo>
                      <a:pt x="217" y="152"/>
                    </a:lnTo>
                    <a:lnTo>
                      <a:pt x="217" y="154"/>
                    </a:lnTo>
                    <a:lnTo>
                      <a:pt x="217" y="157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7" y="167"/>
                    </a:lnTo>
                    <a:lnTo>
                      <a:pt x="217" y="168"/>
                    </a:lnTo>
                    <a:lnTo>
                      <a:pt x="215" y="172"/>
                    </a:lnTo>
                    <a:lnTo>
                      <a:pt x="215" y="174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08" y="181"/>
                    </a:lnTo>
                    <a:lnTo>
                      <a:pt x="206" y="183"/>
                    </a:lnTo>
                    <a:lnTo>
                      <a:pt x="204" y="183"/>
                    </a:lnTo>
                    <a:lnTo>
                      <a:pt x="202" y="185"/>
                    </a:lnTo>
                    <a:lnTo>
                      <a:pt x="201" y="186"/>
                    </a:lnTo>
                    <a:lnTo>
                      <a:pt x="199" y="188"/>
                    </a:lnTo>
                    <a:lnTo>
                      <a:pt x="197" y="190"/>
                    </a:lnTo>
                    <a:lnTo>
                      <a:pt x="195" y="190"/>
                    </a:lnTo>
                    <a:lnTo>
                      <a:pt x="193" y="192"/>
                    </a:lnTo>
                    <a:lnTo>
                      <a:pt x="192" y="194"/>
                    </a:lnTo>
                    <a:lnTo>
                      <a:pt x="192" y="196"/>
                    </a:lnTo>
                    <a:lnTo>
                      <a:pt x="190" y="196"/>
                    </a:lnTo>
                    <a:lnTo>
                      <a:pt x="188" y="197"/>
                    </a:lnTo>
                    <a:lnTo>
                      <a:pt x="186" y="199"/>
                    </a:lnTo>
                    <a:lnTo>
                      <a:pt x="184" y="199"/>
                    </a:lnTo>
                    <a:lnTo>
                      <a:pt x="183" y="201"/>
                    </a:lnTo>
                    <a:lnTo>
                      <a:pt x="181" y="203"/>
                    </a:lnTo>
                    <a:lnTo>
                      <a:pt x="179" y="203"/>
                    </a:lnTo>
                    <a:lnTo>
                      <a:pt x="177" y="205"/>
                    </a:lnTo>
                    <a:lnTo>
                      <a:pt x="175" y="206"/>
                    </a:lnTo>
                    <a:lnTo>
                      <a:pt x="174" y="206"/>
                    </a:lnTo>
                    <a:lnTo>
                      <a:pt x="172" y="206"/>
                    </a:lnTo>
                    <a:lnTo>
                      <a:pt x="168" y="208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3" y="208"/>
                    </a:lnTo>
                    <a:lnTo>
                      <a:pt x="161" y="208"/>
                    </a:lnTo>
                    <a:lnTo>
                      <a:pt x="150" y="219"/>
                    </a:lnTo>
                    <a:lnTo>
                      <a:pt x="161" y="181"/>
                    </a:lnTo>
                    <a:lnTo>
                      <a:pt x="163" y="181"/>
                    </a:lnTo>
                    <a:lnTo>
                      <a:pt x="164" y="183"/>
                    </a:lnTo>
                    <a:lnTo>
                      <a:pt x="166" y="183"/>
                    </a:lnTo>
                    <a:lnTo>
                      <a:pt x="166" y="185"/>
                    </a:lnTo>
                    <a:lnTo>
                      <a:pt x="168" y="185"/>
                    </a:lnTo>
                    <a:lnTo>
                      <a:pt x="170" y="186"/>
                    </a:lnTo>
                    <a:lnTo>
                      <a:pt x="172" y="186"/>
                    </a:lnTo>
                    <a:lnTo>
                      <a:pt x="172" y="188"/>
                    </a:lnTo>
                    <a:lnTo>
                      <a:pt x="174" y="188"/>
                    </a:lnTo>
                    <a:lnTo>
                      <a:pt x="175" y="188"/>
                    </a:lnTo>
                    <a:lnTo>
                      <a:pt x="177" y="188"/>
                    </a:lnTo>
                    <a:lnTo>
                      <a:pt x="177" y="186"/>
                    </a:lnTo>
                    <a:lnTo>
                      <a:pt x="179" y="186"/>
                    </a:lnTo>
                    <a:lnTo>
                      <a:pt x="179" y="185"/>
                    </a:lnTo>
                    <a:lnTo>
                      <a:pt x="181" y="185"/>
                    </a:lnTo>
                    <a:lnTo>
                      <a:pt x="181" y="183"/>
                    </a:lnTo>
                    <a:lnTo>
                      <a:pt x="183" y="181"/>
                    </a:lnTo>
                    <a:lnTo>
                      <a:pt x="181" y="179"/>
                    </a:lnTo>
                    <a:lnTo>
                      <a:pt x="179" y="177"/>
                    </a:lnTo>
                    <a:lnTo>
                      <a:pt x="177" y="176"/>
                    </a:lnTo>
                    <a:lnTo>
                      <a:pt x="175" y="174"/>
                    </a:lnTo>
                    <a:lnTo>
                      <a:pt x="174" y="170"/>
                    </a:lnTo>
                    <a:lnTo>
                      <a:pt x="172" y="168"/>
                    </a:lnTo>
                    <a:lnTo>
                      <a:pt x="170" y="167"/>
                    </a:lnTo>
                    <a:lnTo>
                      <a:pt x="168" y="165"/>
                    </a:lnTo>
                    <a:lnTo>
                      <a:pt x="166" y="163"/>
                    </a:lnTo>
                    <a:lnTo>
                      <a:pt x="164" y="161"/>
                    </a:lnTo>
                    <a:lnTo>
                      <a:pt x="163" y="157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59" y="152"/>
                    </a:lnTo>
                    <a:lnTo>
                      <a:pt x="157" y="150"/>
                    </a:lnTo>
                    <a:lnTo>
                      <a:pt x="155" y="147"/>
                    </a:lnTo>
                    <a:lnTo>
                      <a:pt x="154" y="145"/>
                    </a:lnTo>
                    <a:lnTo>
                      <a:pt x="154" y="143"/>
                    </a:lnTo>
                    <a:lnTo>
                      <a:pt x="152" y="141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48" y="134"/>
                    </a:lnTo>
                    <a:lnTo>
                      <a:pt x="146" y="132"/>
                    </a:lnTo>
                    <a:lnTo>
                      <a:pt x="146" y="128"/>
                    </a:lnTo>
                    <a:lnTo>
                      <a:pt x="145" y="127"/>
                    </a:lnTo>
                    <a:lnTo>
                      <a:pt x="145" y="125"/>
                    </a:lnTo>
                    <a:lnTo>
                      <a:pt x="143" y="121"/>
                    </a:lnTo>
                    <a:lnTo>
                      <a:pt x="143" y="119"/>
                    </a:lnTo>
                    <a:lnTo>
                      <a:pt x="143" y="116"/>
                    </a:lnTo>
                    <a:lnTo>
                      <a:pt x="141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41" y="107"/>
                    </a:lnTo>
                    <a:lnTo>
                      <a:pt x="141" y="105"/>
                    </a:lnTo>
                    <a:lnTo>
                      <a:pt x="141" y="103"/>
                    </a:lnTo>
                    <a:lnTo>
                      <a:pt x="141" y="101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43" y="96"/>
                    </a:lnTo>
                    <a:lnTo>
                      <a:pt x="143" y="94"/>
                    </a:lnTo>
                    <a:lnTo>
                      <a:pt x="143" y="92"/>
                    </a:lnTo>
                    <a:lnTo>
                      <a:pt x="143" y="9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45" y="85"/>
                    </a:lnTo>
                    <a:lnTo>
                      <a:pt x="146" y="83"/>
                    </a:lnTo>
                    <a:lnTo>
                      <a:pt x="146" y="81"/>
                    </a:lnTo>
                    <a:lnTo>
                      <a:pt x="146" y="80"/>
                    </a:lnTo>
                    <a:lnTo>
                      <a:pt x="146" y="78"/>
                    </a:lnTo>
                    <a:lnTo>
                      <a:pt x="146" y="76"/>
                    </a:lnTo>
                    <a:lnTo>
                      <a:pt x="146" y="74"/>
                    </a:lnTo>
                    <a:lnTo>
                      <a:pt x="146" y="72"/>
                    </a:lnTo>
                    <a:lnTo>
                      <a:pt x="145" y="70"/>
                    </a:lnTo>
                    <a:lnTo>
                      <a:pt x="145" y="69"/>
                    </a:lnTo>
                    <a:lnTo>
                      <a:pt x="143" y="67"/>
                    </a:lnTo>
                    <a:lnTo>
                      <a:pt x="139" y="69"/>
                    </a:lnTo>
                    <a:lnTo>
                      <a:pt x="135" y="69"/>
                    </a:lnTo>
                    <a:lnTo>
                      <a:pt x="132" y="70"/>
                    </a:lnTo>
                    <a:lnTo>
                      <a:pt x="128" y="72"/>
                    </a:lnTo>
                    <a:lnTo>
                      <a:pt x="123" y="74"/>
                    </a:lnTo>
                    <a:lnTo>
                      <a:pt x="119" y="74"/>
                    </a:lnTo>
                    <a:lnTo>
                      <a:pt x="116" y="76"/>
                    </a:lnTo>
                    <a:lnTo>
                      <a:pt x="112" y="76"/>
                    </a:lnTo>
                    <a:lnTo>
                      <a:pt x="108" y="76"/>
                    </a:lnTo>
                    <a:lnTo>
                      <a:pt x="105" y="78"/>
                    </a:lnTo>
                    <a:lnTo>
                      <a:pt x="99" y="78"/>
                    </a:lnTo>
                    <a:lnTo>
                      <a:pt x="96" y="78"/>
                    </a:lnTo>
                    <a:lnTo>
                      <a:pt x="92" y="78"/>
                    </a:lnTo>
                    <a:lnTo>
                      <a:pt x="87" y="80"/>
                    </a:lnTo>
                    <a:lnTo>
                      <a:pt x="83" y="80"/>
                    </a:lnTo>
                    <a:lnTo>
                      <a:pt x="79" y="80"/>
                    </a:lnTo>
                    <a:lnTo>
                      <a:pt x="74" y="80"/>
                    </a:lnTo>
                    <a:lnTo>
                      <a:pt x="70" y="80"/>
                    </a:lnTo>
                    <a:lnTo>
                      <a:pt x="67" y="80"/>
                    </a:lnTo>
                    <a:lnTo>
                      <a:pt x="61" y="80"/>
                    </a:lnTo>
                    <a:lnTo>
                      <a:pt x="58" y="80"/>
                    </a:lnTo>
                    <a:lnTo>
                      <a:pt x="54" y="80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7" y="80"/>
                    </a:lnTo>
                    <a:lnTo>
                      <a:pt x="23" y="80"/>
                    </a:lnTo>
                    <a:lnTo>
                      <a:pt x="20" y="80"/>
                    </a:lnTo>
                    <a:lnTo>
                      <a:pt x="14" y="80"/>
                    </a:lnTo>
                    <a:lnTo>
                      <a:pt x="10" y="80"/>
                    </a:lnTo>
                    <a:lnTo>
                      <a:pt x="5" y="90"/>
                    </a:lnTo>
                    <a:lnTo>
                      <a:pt x="3" y="87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3" y="58"/>
                    </a:lnTo>
                    <a:lnTo>
                      <a:pt x="5" y="56"/>
                    </a:lnTo>
                    <a:lnTo>
                      <a:pt x="7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4" y="45"/>
                    </a:lnTo>
                    <a:lnTo>
                      <a:pt x="18" y="43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30" y="32"/>
                    </a:lnTo>
                    <a:lnTo>
                      <a:pt x="32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9" y="20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7" y="7"/>
                    </a:lnTo>
                    <a:lnTo>
                      <a:pt x="119" y="9"/>
                    </a:lnTo>
                    <a:lnTo>
                      <a:pt x="121" y="11"/>
                    </a:lnTo>
                    <a:lnTo>
                      <a:pt x="121" y="13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9"/>
                    </a:lnTo>
                    <a:lnTo>
                      <a:pt x="130" y="32"/>
                    </a:lnTo>
                    <a:lnTo>
                      <a:pt x="132" y="34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9" y="42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0" y="42"/>
                    </a:lnTo>
                    <a:lnTo>
                      <a:pt x="154" y="42"/>
                    </a:lnTo>
                    <a:lnTo>
                      <a:pt x="155" y="40"/>
                    </a:lnTo>
                    <a:lnTo>
                      <a:pt x="157" y="38"/>
                    </a:lnTo>
                    <a:lnTo>
                      <a:pt x="161" y="36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4407" y="804"/>
                <a:ext cx="63" cy="296"/>
              </a:xfrm>
              <a:custGeom>
                <a:avLst/>
                <a:gdLst>
                  <a:gd name="T0" fmla="*/ 0 w 127"/>
                  <a:gd name="T1" fmla="*/ 5 h 592"/>
                  <a:gd name="T2" fmla="*/ 0 w 127"/>
                  <a:gd name="T3" fmla="*/ 5 h 592"/>
                  <a:gd name="T4" fmla="*/ 0 w 127"/>
                  <a:gd name="T5" fmla="*/ 5 h 592"/>
                  <a:gd name="T6" fmla="*/ 0 w 127"/>
                  <a:gd name="T7" fmla="*/ 5 h 592"/>
                  <a:gd name="T8" fmla="*/ 0 w 127"/>
                  <a:gd name="T9" fmla="*/ 5 h 592"/>
                  <a:gd name="T10" fmla="*/ 0 w 127"/>
                  <a:gd name="T11" fmla="*/ 5 h 592"/>
                  <a:gd name="T12" fmla="*/ 0 w 127"/>
                  <a:gd name="T13" fmla="*/ 5 h 592"/>
                  <a:gd name="T14" fmla="*/ 0 w 127"/>
                  <a:gd name="T15" fmla="*/ 5 h 592"/>
                  <a:gd name="T16" fmla="*/ 0 w 127"/>
                  <a:gd name="T17" fmla="*/ 5 h 592"/>
                  <a:gd name="T18" fmla="*/ 0 w 127"/>
                  <a:gd name="T19" fmla="*/ 5 h 592"/>
                  <a:gd name="T20" fmla="*/ 0 w 127"/>
                  <a:gd name="T21" fmla="*/ 5 h 592"/>
                  <a:gd name="T22" fmla="*/ 0 w 127"/>
                  <a:gd name="T23" fmla="*/ 5 h 592"/>
                  <a:gd name="T24" fmla="*/ 0 w 127"/>
                  <a:gd name="T25" fmla="*/ 5 h 592"/>
                  <a:gd name="T26" fmla="*/ 0 w 127"/>
                  <a:gd name="T27" fmla="*/ 5 h 592"/>
                  <a:gd name="T28" fmla="*/ 0 w 127"/>
                  <a:gd name="T29" fmla="*/ 5 h 592"/>
                  <a:gd name="T30" fmla="*/ 0 w 127"/>
                  <a:gd name="T31" fmla="*/ 5 h 592"/>
                  <a:gd name="T32" fmla="*/ 0 w 127"/>
                  <a:gd name="T33" fmla="*/ 5 h 592"/>
                  <a:gd name="T34" fmla="*/ 0 w 127"/>
                  <a:gd name="T35" fmla="*/ 5 h 592"/>
                  <a:gd name="T36" fmla="*/ 0 w 127"/>
                  <a:gd name="T37" fmla="*/ 5 h 592"/>
                  <a:gd name="T38" fmla="*/ 0 w 127"/>
                  <a:gd name="T39" fmla="*/ 5 h 592"/>
                  <a:gd name="T40" fmla="*/ 0 w 127"/>
                  <a:gd name="T41" fmla="*/ 5 h 592"/>
                  <a:gd name="T42" fmla="*/ 0 w 127"/>
                  <a:gd name="T43" fmla="*/ 5 h 592"/>
                  <a:gd name="T44" fmla="*/ 0 w 127"/>
                  <a:gd name="T45" fmla="*/ 5 h 592"/>
                  <a:gd name="T46" fmla="*/ 0 w 127"/>
                  <a:gd name="T47" fmla="*/ 5 h 592"/>
                  <a:gd name="T48" fmla="*/ 0 w 127"/>
                  <a:gd name="T49" fmla="*/ 5 h 592"/>
                  <a:gd name="T50" fmla="*/ 0 w 127"/>
                  <a:gd name="T51" fmla="*/ 5 h 592"/>
                  <a:gd name="T52" fmla="*/ 0 w 127"/>
                  <a:gd name="T53" fmla="*/ 5 h 592"/>
                  <a:gd name="T54" fmla="*/ 0 w 127"/>
                  <a:gd name="T55" fmla="*/ 5 h 592"/>
                  <a:gd name="T56" fmla="*/ 0 w 127"/>
                  <a:gd name="T57" fmla="*/ 5 h 592"/>
                  <a:gd name="T58" fmla="*/ 0 w 127"/>
                  <a:gd name="T59" fmla="*/ 5 h 592"/>
                  <a:gd name="T60" fmla="*/ 0 w 127"/>
                  <a:gd name="T61" fmla="*/ 5 h 592"/>
                  <a:gd name="T62" fmla="*/ 0 w 127"/>
                  <a:gd name="T63" fmla="*/ 5 h 592"/>
                  <a:gd name="T64" fmla="*/ 0 w 127"/>
                  <a:gd name="T65" fmla="*/ 5 h 592"/>
                  <a:gd name="T66" fmla="*/ 0 w 127"/>
                  <a:gd name="T67" fmla="*/ 0 h 592"/>
                  <a:gd name="T68" fmla="*/ 0 w 127"/>
                  <a:gd name="T69" fmla="*/ 1 h 592"/>
                  <a:gd name="T70" fmla="*/ 0 w 127"/>
                  <a:gd name="T71" fmla="*/ 5 h 5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7"/>
                  <a:gd name="T109" fmla="*/ 0 h 592"/>
                  <a:gd name="T110" fmla="*/ 127 w 127"/>
                  <a:gd name="T111" fmla="*/ 592 h 5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7" h="592">
                    <a:moveTo>
                      <a:pt x="123" y="590"/>
                    </a:moveTo>
                    <a:lnTo>
                      <a:pt x="119" y="590"/>
                    </a:lnTo>
                    <a:lnTo>
                      <a:pt x="116" y="590"/>
                    </a:lnTo>
                    <a:lnTo>
                      <a:pt x="112" y="590"/>
                    </a:lnTo>
                    <a:lnTo>
                      <a:pt x="107" y="592"/>
                    </a:lnTo>
                    <a:lnTo>
                      <a:pt x="103" y="592"/>
                    </a:lnTo>
                    <a:lnTo>
                      <a:pt x="100" y="592"/>
                    </a:lnTo>
                    <a:lnTo>
                      <a:pt x="96" y="592"/>
                    </a:lnTo>
                    <a:lnTo>
                      <a:pt x="92" y="592"/>
                    </a:lnTo>
                    <a:lnTo>
                      <a:pt x="89" y="592"/>
                    </a:lnTo>
                    <a:lnTo>
                      <a:pt x="83" y="592"/>
                    </a:lnTo>
                    <a:lnTo>
                      <a:pt x="80" y="592"/>
                    </a:lnTo>
                    <a:lnTo>
                      <a:pt x="76" y="592"/>
                    </a:lnTo>
                    <a:lnTo>
                      <a:pt x="72" y="592"/>
                    </a:lnTo>
                    <a:lnTo>
                      <a:pt x="69" y="592"/>
                    </a:lnTo>
                    <a:lnTo>
                      <a:pt x="65" y="592"/>
                    </a:lnTo>
                    <a:lnTo>
                      <a:pt x="61" y="592"/>
                    </a:lnTo>
                    <a:lnTo>
                      <a:pt x="56" y="592"/>
                    </a:lnTo>
                    <a:lnTo>
                      <a:pt x="52" y="590"/>
                    </a:lnTo>
                    <a:lnTo>
                      <a:pt x="49" y="590"/>
                    </a:lnTo>
                    <a:lnTo>
                      <a:pt x="45" y="590"/>
                    </a:lnTo>
                    <a:lnTo>
                      <a:pt x="42" y="590"/>
                    </a:lnTo>
                    <a:lnTo>
                      <a:pt x="38" y="590"/>
                    </a:lnTo>
                    <a:lnTo>
                      <a:pt x="34" y="590"/>
                    </a:lnTo>
                    <a:lnTo>
                      <a:pt x="31" y="590"/>
                    </a:lnTo>
                    <a:lnTo>
                      <a:pt x="27" y="590"/>
                    </a:lnTo>
                    <a:lnTo>
                      <a:pt x="23" y="590"/>
                    </a:lnTo>
                    <a:lnTo>
                      <a:pt x="20" y="590"/>
                    </a:lnTo>
                    <a:lnTo>
                      <a:pt x="16" y="590"/>
                    </a:lnTo>
                    <a:lnTo>
                      <a:pt x="13" y="590"/>
                    </a:lnTo>
                    <a:lnTo>
                      <a:pt x="7" y="592"/>
                    </a:lnTo>
                    <a:lnTo>
                      <a:pt x="4" y="592"/>
                    </a:lnTo>
                    <a:lnTo>
                      <a:pt x="0" y="592"/>
                    </a:lnTo>
                    <a:lnTo>
                      <a:pt x="2" y="0"/>
                    </a:lnTo>
                    <a:lnTo>
                      <a:pt x="127" y="1"/>
                    </a:lnTo>
                    <a:lnTo>
                      <a:pt x="123" y="590"/>
                    </a:lnTo>
                    <a:close/>
                  </a:path>
                </a:pathLst>
              </a:custGeom>
              <a:solidFill>
                <a:srgbClr val="499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4672" y="810"/>
                <a:ext cx="64" cy="290"/>
              </a:xfrm>
              <a:custGeom>
                <a:avLst/>
                <a:gdLst>
                  <a:gd name="T0" fmla="*/ 1 w 126"/>
                  <a:gd name="T1" fmla="*/ 1 h 580"/>
                  <a:gd name="T2" fmla="*/ 2 w 126"/>
                  <a:gd name="T3" fmla="*/ 5 h 580"/>
                  <a:gd name="T4" fmla="*/ 2 w 126"/>
                  <a:gd name="T5" fmla="*/ 5 h 580"/>
                  <a:gd name="T6" fmla="*/ 1 w 126"/>
                  <a:gd name="T7" fmla="*/ 5 h 580"/>
                  <a:gd name="T8" fmla="*/ 0 w 126"/>
                  <a:gd name="T9" fmla="*/ 3 h 580"/>
                  <a:gd name="T10" fmla="*/ 0 w 126"/>
                  <a:gd name="T11" fmla="*/ 0 h 580"/>
                  <a:gd name="T12" fmla="*/ 1 w 126"/>
                  <a:gd name="T13" fmla="*/ 1 h 580"/>
                  <a:gd name="T14" fmla="*/ 1 w 126"/>
                  <a:gd name="T15" fmla="*/ 1 h 5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580"/>
                  <a:gd name="T26" fmla="*/ 126 w 126"/>
                  <a:gd name="T27" fmla="*/ 580 h 5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580">
                    <a:moveTo>
                      <a:pt x="123" y="187"/>
                    </a:moveTo>
                    <a:lnTo>
                      <a:pt x="126" y="573"/>
                    </a:lnTo>
                    <a:lnTo>
                      <a:pt x="126" y="580"/>
                    </a:lnTo>
                    <a:lnTo>
                      <a:pt x="3" y="580"/>
                    </a:lnTo>
                    <a:lnTo>
                      <a:pt x="0" y="448"/>
                    </a:lnTo>
                    <a:lnTo>
                      <a:pt x="0" y="0"/>
                    </a:lnTo>
                    <a:lnTo>
                      <a:pt x="119" y="4"/>
                    </a:lnTo>
                    <a:lnTo>
                      <a:pt x="123" y="18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4541" y="826"/>
                <a:ext cx="59" cy="274"/>
              </a:xfrm>
              <a:custGeom>
                <a:avLst/>
                <a:gdLst>
                  <a:gd name="T0" fmla="*/ 1 w 118"/>
                  <a:gd name="T1" fmla="*/ 4 h 549"/>
                  <a:gd name="T2" fmla="*/ 1 w 118"/>
                  <a:gd name="T3" fmla="*/ 4 h 549"/>
                  <a:gd name="T4" fmla="*/ 1 w 118"/>
                  <a:gd name="T5" fmla="*/ 4 h 549"/>
                  <a:gd name="T6" fmla="*/ 1 w 118"/>
                  <a:gd name="T7" fmla="*/ 4 h 549"/>
                  <a:gd name="T8" fmla="*/ 1 w 118"/>
                  <a:gd name="T9" fmla="*/ 4 h 549"/>
                  <a:gd name="T10" fmla="*/ 1 w 118"/>
                  <a:gd name="T11" fmla="*/ 4 h 549"/>
                  <a:gd name="T12" fmla="*/ 1 w 118"/>
                  <a:gd name="T13" fmla="*/ 4 h 549"/>
                  <a:gd name="T14" fmla="*/ 1 w 118"/>
                  <a:gd name="T15" fmla="*/ 4 h 549"/>
                  <a:gd name="T16" fmla="*/ 1 w 118"/>
                  <a:gd name="T17" fmla="*/ 4 h 549"/>
                  <a:gd name="T18" fmla="*/ 1 w 118"/>
                  <a:gd name="T19" fmla="*/ 4 h 549"/>
                  <a:gd name="T20" fmla="*/ 1 w 118"/>
                  <a:gd name="T21" fmla="*/ 4 h 549"/>
                  <a:gd name="T22" fmla="*/ 1 w 118"/>
                  <a:gd name="T23" fmla="*/ 4 h 549"/>
                  <a:gd name="T24" fmla="*/ 1 w 118"/>
                  <a:gd name="T25" fmla="*/ 4 h 549"/>
                  <a:gd name="T26" fmla="*/ 1 w 118"/>
                  <a:gd name="T27" fmla="*/ 4 h 549"/>
                  <a:gd name="T28" fmla="*/ 1 w 118"/>
                  <a:gd name="T29" fmla="*/ 4 h 549"/>
                  <a:gd name="T30" fmla="*/ 1 w 118"/>
                  <a:gd name="T31" fmla="*/ 4 h 549"/>
                  <a:gd name="T32" fmla="*/ 1 w 118"/>
                  <a:gd name="T33" fmla="*/ 4 h 549"/>
                  <a:gd name="T34" fmla="*/ 1 w 118"/>
                  <a:gd name="T35" fmla="*/ 4 h 549"/>
                  <a:gd name="T36" fmla="*/ 1 w 118"/>
                  <a:gd name="T37" fmla="*/ 4 h 549"/>
                  <a:gd name="T38" fmla="*/ 1 w 118"/>
                  <a:gd name="T39" fmla="*/ 4 h 549"/>
                  <a:gd name="T40" fmla="*/ 1 w 118"/>
                  <a:gd name="T41" fmla="*/ 4 h 549"/>
                  <a:gd name="T42" fmla="*/ 1 w 118"/>
                  <a:gd name="T43" fmla="*/ 4 h 549"/>
                  <a:gd name="T44" fmla="*/ 1 w 118"/>
                  <a:gd name="T45" fmla="*/ 4 h 549"/>
                  <a:gd name="T46" fmla="*/ 1 w 118"/>
                  <a:gd name="T47" fmla="*/ 4 h 549"/>
                  <a:gd name="T48" fmla="*/ 1 w 118"/>
                  <a:gd name="T49" fmla="*/ 4 h 549"/>
                  <a:gd name="T50" fmla="*/ 1 w 118"/>
                  <a:gd name="T51" fmla="*/ 4 h 549"/>
                  <a:gd name="T52" fmla="*/ 1 w 118"/>
                  <a:gd name="T53" fmla="*/ 4 h 549"/>
                  <a:gd name="T54" fmla="*/ 1 w 118"/>
                  <a:gd name="T55" fmla="*/ 4 h 549"/>
                  <a:gd name="T56" fmla="*/ 1 w 118"/>
                  <a:gd name="T57" fmla="*/ 4 h 549"/>
                  <a:gd name="T58" fmla="*/ 1 w 118"/>
                  <a:gd name="T59" fmla="*/ 4 h 549"/>
                  <a:gd name="T60" fmla="*/ 1 w 118"/>
                  <a:gd name="T61" fmla="*/ 4 h 549"/>
                  <a:gd name="T62" fmla="*/ 1 w 118"/>
                  <a:gd name="T63" fmla="*/ 4 h 549"/>
                  <a:gd name="T64" fmla="*/ 1 w 118"/>
                  <a:gd name="T65" fmla="*/ 4 h 549"/>
                  <a:gd name="T66" fmla="*/ 0 w 118"/>
                  <a:gd name="T67" fmla="*/ 4 h 549"/>
                  <a:gd name="T68" fmla="*/ 1 w 118"/>
                  <a:gd name="T69" fmla="*/ 0 h 549"/>
                  <a:gd name="T70" fmla="*/ 1 w 118"/>
                  <a:gd name="T71" fmla="*/ 0 h 549"/>
                  <a:gd name="T72" fmla="*/ 1 w 118"/>
                  <a:gd name="T73" fmla="*/ 0 h 549"/>
                  <a:gd name="T74" fmla="*/ 1 w 118"/>
                  <a:gd name="T75" fmla="*/ 4 h 5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549"/>
                  <a:gd name="T116" fmla="*/ 118 w 118"/>
                  <a:gd name="T117" fmla="*/ 549 h 5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549">
                    <a:moveTo>
                      <a:pt x="118" y="545"/>
                    </a:moveTo>
                    <a:lnTo>
                      <a:pt x="107" y="549"/>
                    </a:lnTo>
                    <a:lnTo>
                      <a:pt x="105" y="549"/>
                    </a:lnTo>
                    <a:lnTo>
                      <a:pt x="101" y="549"/>
                    </a:lnTo>
                    <a:lnTo>
                      <a:pt x="98" y="549"/>
                    </a:lnTo>
                    <a:lnTo>
                      <a:pt x="94" y="549"/>
                    </a:lnTo>
                    <a:lnTo>
                      <a:pt x="92" y="549"/>
                    </a:lnTo>
                    <a:lnTo>
                      <a:pt x="89" y="549"/>
                    </a:lnTo>
                    <a:lnTo>
                      <a:pt x="85" y="549"/>
                    </a:lnTo>
                    <a:lnTo>
                      <a:pt x="81" y="549"/>
                    </a:lnTo>
                    <a:lnTo>
                      <a:pt x="78" y="549"/>
                    </a:lnTo>
                    <a:lnTo>
                      <a:pt x="74" y="549"/>
                    </a:lnTo>
                    <a:lnTo>
                      <a:pt x="72" y="549"/>
                    </a:lnTo>
                    <a:lnTo>
                      <a:pt x="69" y="549"/>
                    </a:lnTo>
                    <a:lnTo>
                      <a:pt x="65" y="549"/>
                    </a:lnTo>
                    <a:lnTo>
                      <a:pt x="62" y="549"/>
                    </a:lnTo>
                    <a:lnTo>
                      <a:pt x="58" y="549"/>
                    </a:lnTo>
                    <a:lnTo>
                      <a:pt x="54" y="549"/>
                    </a:lnTo>
                    <a:lnTo>
                      <a:pt x="51" y="549"/>
                    </a:lnTo>
                    <a:lnTo>
                      <a:pt x="47" y="549"/>
                    </a:lnTo>
                    <a:lnTo>
                      <a:pt x="43" y="549"/>
                    </a:lnTo>
                    <a:lnTo>
                      <a:pt x="42" y="549"/>
                    </a:lnTo>
                    <a:lnTo>
                      <a:pt x="38" y="549"/>
                    </a:lnTo>
                    <a:lnTo>
                      <a:pt x="34" y="549"/>
                    </a:lnTo>
                    <a:lnTo>
                      <a:pt x="31" y="549"/>
                    </a:lnTo>
                    <a:lnTo>
                      <a:pt x="27" y="549"/>
                    </a:lnTo>
                    <a:lnTo>
                      <a:pt x="24" y="549"/>
                    </a:lnTo>
                    <a:lnTo>
                      <a:pt x="20" y="549"/>
                    </a:lnTo>
                    <a:lnTo>
                      <a:pt x="16" y="547"/>
                    </a:lnTo>
                    <a:lnTo>
                      <a:pt x="14" y="547"/>
                    </a:lnTo>
                    <a:lnTo>
                      <a:pt x="11" y="547"/>
                    </a:lnTo>
                    <a:lnTo>
                      <a:pt x="7" y="547"/>
                    </a:lnTo>
                    <a:lnTo>
                      <a:pt x="4" y="547"/>
                    </a:lnTo>
                    <a:lnTo>
                      <a:pt x="0" y="547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18" y="2"/>
                    </a:lnTo>
                    <a:lnTo>
                      <a:pt x="118" y="5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15"/>
              <p:cNvSpPr>
                <a:spLocks/>
              </p:cNvSpPr>
              <p:nvPr/>
            </p:nvSpPr>
            <p:spPr bwMode="auto">
              <a:xfrm>
                <a:off x="5168" y="829"/>
                <a:ext cx="117" cy="165"/>
              </a:xfrm>
              <a:custGeom>
                <a:avLst/>
                <a:gdLst>
                  <a:gd name="T0" fmla="*/ 2 w 234"/>
                  <a:gd name="T1" fmla="*/ 1 h 330"/>
                  <a:gd name="T2" fmla="*/ 2 w 234"/>
                  <a:gd name="T3" fmla="*/ 1 h 330"/>
                  <a:gd name="T4" fmla="*/ 2 w 234"/>
                  <a:gd name="T5" fmla="*/ 1 h 330"/>
                  <a:gd name="T6" fmla="*/ 2 w 234"/>
                  <a:gd name="T7" fmla="*/ 1 h 330"/>
                  <a:gd name="T8" fmla="*/ 2 w 234"/>
                  <a:gd name="T9" fmla="*/ 1 h 330"/>
                  <a:gd name="T10" fmla="*/ 2 w 234"/>
                  <a:gd name="T11" fmla="*/ 1 h 330"/>
                  <a:gd name="T12" fmla="*/ 2 w 234"/>
                  <a:gd name="T13" fmla="*/ 1 h 330"/>
                  <a:gd name="T14" fmla="*/ 2 w 234"/>
                  <a:gd name="T15" fmla="*/ 1 h 330"/>
                  <a:gd name="T16" fmla="*/ 2 w 234"/>
                  <a:gd name="T17" fmla="*/ 1 h 330"/>
                  <a:gd name="T18" fmla="*/ 2 w 234"/>
                  <a:gd name="T19" fmla="*/ 1 h 330"/>
                  <a:gd name="T20" fmla="*/ 2 w 234"/>
                  <a:gd name="T21" fmla="*/ 1 h 330"/>
                  <a:gd name="T22" fmla="*/ 2 w 234"/>
                  <a:gd name="T23" fmla="*/ 1 h 330"/>
                  <a:gd name="T24" fmla="*/ 2 w 234"/>
                  <a:gd name="T25" fmla="*/ 1 h 330"/>
                  <a:gd name="T26" fmla="*/ 2 w 234"/>
                  <a:gd name="T27" fmla="*/ 1 h 330"/>
                  <a:gd name="T28" fmla="*/ 2 w 234"/>
                  <a:gd name="T29" fmla="*/ 1 h 330"/>
                  <a:gd name="T30" fmla="*/ 2 w 234"/>
                  <a:gd name="T31" fmla="*/ 1 h 330"/>
                  <a:gd name="T32" fmla="*/ 2 w 234"/>
                  <a:gd name="T33" fmla="*/ 1 h 330"/>
                  <a:gd name="T34" fmla="*/ 2 w 234"/>
                  <a:gd name="T35" fmla="*/ 1 h 330"/>
                  <a:gd name="T36" fmla="*/ 2 w 234"/>
                  <a:gd name="T37" fmla="*/ 3 h 330"/>
                  <a:gd name="T38" fmla="*/ 2 w 234"/>
                  <a:gd name="T39" fmla="*/ 3 h 330"/>
                  <a:gd name="T40" fmla="*/ 1 w 234"/>
                  <a:gd name="T41" fmla="*/ 3 h 330"/>
                  <a:gd name="T42" fmla="*/ 1 w 234"/>
                  <a:gd name="T43" fmla="*/ 3 h 330"/>
                  <a:gd name="T44" fmla="*/ 1 w 234"/>
                  <a:gd name="T45" fmla="*/ 3 h 330"/>
                  <a:gd name="T46" fmla="*/ 1 w 234"/>
                  <a:gd name="T47" fmla="*/ 3 h 330"/>
                  <a:gd name="T48" fmla="*/ 1 w 234"/>
                  <a:gd name="T49" fmla="*/ 3 h 330"/>
                  <a:gd name="T50" fmla="*/ 1 w 234"/>
                  <a:gd name="T51" fmla="*/ 3 h 330"/>
                  <a:gd name="T52" fmla="*/ 1 w 234"/>
                  <a:gd name="T53" fmla="*/ 3 h 330"/>
                  <a:gd name="T54" fmla="*/ 1 w 234"/>
                  <a:gd name="T55" fmla="*/ 3 h 330"/>
                  <a:gd name="T56" fmla="*/ 1 w 234"/>
                  <a:gd name="T57" fmla="*/ 1 h 330"/>
                  <a:gd name="T58" fmla="*/ 0 w 234"/>
                  <a:gd name="T59" fmla="*/ 1 h 330"/>
                  <a:gd name="T60" fmla="*/ 1 w 234"/>
                  <a:gd name="T61" fmla="*/ 1 h 330"/>
                  <a:gd name="T62" fmla="*/ 1 w 234"/>
                  <a:gd name="T63" fmla="*/ 1 h 330"/>
                  <a:gd name="T64" fmla="*/ 1 w 234"/>
                  <a:gd name="T65" fmla="*/ 1 h 330"/>
                  <a:gd name="T66" fmla="*/ 1 w 234"/>
                  <a:gd name="T67" fmla="*/ 1 h 330"/>
                  <a:gd name="T68" fmla="*/ 1 w 234"/>
                  <a:gd name="T69" fmla="*/ 1 h 330"/>
                  <a:gd name="T70" fmla="*/ 1 w 234"/>
                  <a:gd name="T71" fmla="*/ 1 h 330"/>
                  <a:gd name="T72" fmla="*/ 1 w 234"/>
                  <a:gd name="T73" fmla="*/ 1 h 330"/>
                  <a:gd name="T74" fmla="*/ 1 w 234"/>
                  <a:gd name="T75" fmla="*/ 1 h 330"/>
                  <a:gd name="T76" fmla="*/ 1 w 234"/>
                  <a:gd name="T77" fmla="*/ 1 h 330"/>
                  <a:gd name="T78" fmla="*/ 1 w 234"/>
                  <a:gd name="T79" fmla="*/ 1 h 330"/>
                  <a:gd name="T80" fmla="*/ 1 w 234"/>
                  <a:gd name="T81" fmla="*/ 1 h 330"/>
                  <a:gd name="T82" fmla="*/ 1 w 234"/>
                  <a:gd name="T83" fmla="*/ 1 h 330"/>
                  <a:gd name="T84" fmla="*/ 1 w 234"/>
                  <a:gd name="T85" fmla="*/ 1 h 330"/>
                  <a:gd name="T86" fmla="*/ 1 w 234"/>
                  <a:gd name="T87" fmla="*/ 1 h 330"/>
                  <a:gd name="T88" fmla="*/ 1 w 234"/>
                  <a:gd name="T89" fmla="*/ 1 h 330"/>
                  <a:gd name="T90" fmla="*/ 1 w 234"/>
                  <a:gd name="T91" fmla="*/ 1 h 330"/>
                  <a:gd name="T92" fmla="*/ 1 w 234"/>
                  <a:gd name="T93" fmla="*/ 1 h 330"/>
                  <a:gd name="T94" fmla="*/ 1 w 234"/>
                  <a:gd name="T95" fmla="*/ 1 h 330"/>
                  <a:gd name="T96" fmla="*/ 1 w 234"/>
                  <a:gd name="T97" fmla="*/ 1 h 330"/>
                  <a:gd name="T98" fmla="*/ 1 w 234"/>
                  <a:gd name="T99" fmla="*/ 1 h 330"/>
                  <a:gd name="T100" fmla="*/ 1 w 234"/>
                  <a:gd name="T101" fmla="*/ 1 h 330"/>
                  <a:gd name="T102" fmla="*/ 1 w 234"/>
                  <a:gd name="T103" fmla="*/ 1 h 330"/>
                  <a:gd name="T104" fmla="*/ 1 w 234"/>
                  <a:gd name="T105" fmla="*/ 1 h 330"/>
                  <a:gd name="T106" fmla="*/ 1 w 234"/>
                  <a:gd name="T107" fmla="*/ 1 h 330"/>
                  <a:gd name="T108" fmla="*/ 1 w 234"/>
                  <a:gd name="T109" fmla="*/ 1 h 330"/>
                  <a:gd name="T110" fmla="*/ 2 w 234"/>
                  <a:gd name="T111" fmla="*/ 1 h 330"/>
                  <a:gd name="T112" fmla="*/ 2 w 234"/>
                  <a:gd name="T113" fmla="*/ 0 h 330"/>
                  <a:gd name="T114" fmla="*/ 2 w 234"/>
                  <a:gd name="T115" fmla="*/ 1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"/>
                  <a:gd name="T175" fmla="*/ 0 h 330"/>
                  <a:gd name="T176" fmla="*/ 234 w 234"/>
                  <a:gd name="T177" fmla="*/ 330 h 3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" h="330">
                    <a:moveTo>
                      <a:pt x="167" y="40"/>
                    </a:moveTo>
                    <a:lnTo>
                      <a:pt x="165" y="40"/>
                    </a:lnTo>
                    <a:lnTo>
                      <a:pt x="165" y="38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6" y="37"/>
                    </a:lnTo>
                    <a:lnTo>
                      <a:pt x="154" y="37"/>
                    </a:lnTo>
                    <a:lnTo>
                      <a:pt x="153" y="37"/>
                    </a:lnTo>
                    <a:lnTo>
                      <a:pt x="151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5" y="37"/>
                    </a:lnTo>
                    <a:lnTo>
                      <a:pt x="143" y="37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8"/>
                    </a:lnTo>
                    <a:lnTo>
                      <a:pt x="136" y="38"/>
                    </a:lnTo>
                    <a:lnTo>
                      <a:pt x="134" y="38"/>
                    </a:lnTo>
                    <a:lnTo>
                      <a:pt x="133" y="40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8"/>
                    </a:lnTo>
                    <a:lnTo>
                      <a:pt x="131" y="49"/>
                    </a:lnTo>
                    <a:lnTo>
                      <a:pt x="133" y="49"/>
                    </a:lnTo>
                    <a:lnTo>
                      <a:pt x="134" y="49"/>
                    </a:lnTo>
                    <a:lnTo>
                      <a:pt x="136" y="49"/>
                    </a:lnTo>
                    <a:lnTo>
                      <a:pt x="138" y="51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3" y="53"/>
                    </a:lnTo>
                    <a:lnTo>
                      <a:pt x="145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9" y="55"/>
                    </a:lnTo>
                    <a:lnTo>
                      <a:pt x="151" y="57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4" y="60"/>
                    </a:lnTo>
                    <a:lnTo>
                      <a:pt x="156" y="60"/>
                    </a:lnTo>
                    <a:lnTo>
                      <a:pt x="156" y="62"/>
                    </a:lnTo>
                    <a:lnTo>
                      <a:pt x="158" y="64"/>
                    </a:lnTo>
                    <a:lnTo>
                      <a:pt x="160" y="64"/>
                    </a:lnTo>
                    <a:lnTo>
                      <a:pt x="160" y="66"/>
                    </a:lnTo>
                    <a:lnTo>
                      <a:pt x="162" y="67"/>
                    </a:lnTo>
                    <a:lnTo>
                      <a:pt x="163" y="69"/>
                    </a:lnTo>
                    <a:lnTo>
                      <a:pt x="163" y="71"/>
                    </a:lnTo>
                    <a:lnTo>
                      <a:pt x="165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7"/>
                    </a:lnTo>
                    <a:lnTo>
                      <a:pt x="167" y="78"/>
                    </a:lnTo>
                    <a:lnTo>
                      <a:pt x="169" y="80"/>
                    </a:lnTo>
                    <a:lnTo>
                      <a:pt x="169" y="82"/>
                    </a:lnTo>
                    <a:lnTo>
                      <a:pt x="171" y="82"/>
                    </a:lnTo>
                    <a:lnTo>
                      <a:pt x="172" y="82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78"/>
                    </a:lnTo>
                    <a:lnTo>
                      <a:pt x="178" y="78"/>
                    </a:lnTo>
                    <a:lnTo>
                      <a:pt x="178" y="77"/>
                    </a:lnTo>
                    <a:lnTo>
                      <a:pt x="178" y="75"/>
                    </a:lnTo>
                    <a:lnTo>
                      <a:pt x="180" y="75"/>
                    </a:lnTo>
                    <a:lnTo>
                      <a:pt x="180" y="73"/>
                    </a:lnTo>
                    <a:lnTo>
                      <a:pt x="180" y="71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0" y="66"/>
                    </a:lnTo>
                    <a:lnTo>
                      <a:pt x="180" y="64"/>
                    </a:lnTo>
                    <a:lnTo>
                      <a:pt x="187" y="77"/>
                    </a:lnTo>
                    <a:lnTo>
                      <a:pt x="167" y="151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80" y="153"/>
                    </a:lnTo>
                    <a:lnTo>
                      <a:pt x="182" y="153"/>
                    </a:lnTo>
                    <a:lnTo>
                      <a:pt x="183" y="151"/>
                    </a:lnTo>
                    <a:lnTo>
                      <a:pt x="185" y="149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89" y="145"/>
                    </a:lnTo>
                    <a:lnTo>
                      <a:pt x="191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6" y="138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200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5" y="131"/>
                    </a:lnTo>
                    <a:lnTo>
                      <a:pt x="207" y="129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2" y="127"/>
                    </a:lnTo>
                    <a:lnTo>
                      <a:pt x="214" y="127"/>
                    </a:lnTo>
                    <a:lnTo>
                      <a:pt x="216" y="127"/>
                    </a:lnTo>
                    <a:lnTo>
                      <a:pt x="218" y="129"/>
                    </a:lnTo>
                    <a:lnTo>
                      <a:pt x="220" y="129"/>
                    </a:lnTo>
                    <a:lnTo>
                      <a:pt x="223" y="129"/>
                    </a:lnTo>
                    <a:lnTo>
                      <a:pt x="225" y="131"/>
                    </a:lnTo>
                    <a:lnTo>
                      <a:pt x="227" y="133"/>
                    </a:lnTo>
                    <a:lnTo>
                      <a:pt x="229" y="135"/>
                    </a:lnTo>
                    <a:lnTo>
                      <a:pt x="229" y="136"/>
                    </a:lnTo>
                    <a:lnTo>
                      <a:pt x="230" y="136"/>
                    </a:lnTo>
                    <a:lnTo>
                      <a:pt x="230" y="138"/>
                    </a:lnTo>
                    <a:lnTo>
                      <a:pt x="232" y="140"/>
                    </a:lnTo>
                    <a:lnTo>
                      <a:pt x="232" y="142"/>
                    </a:lnTo>
                    <a:lnTo>
                      <a:pt x="232" y="144"/>
                    </a:lnTo>
                    <a:lnTo>
                      <a:pt x="234" y="145"/>
                    </a:lnTo>
                    <a:lnTo>
                      <a:pt x="234" y="147"/>
                    </a:lnTo>
                    <a:lnTo>
                      <a:pt x="234" y="149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4"/>
                    </a:lnTo>
                    <a:lnTo>
                      <a:pt x="234" y="156"/>
                    </a:lnTo>
                    <a:lnTo>
                      <a:pt x="234" y="158"/>
                    </a:lnTo>
                    <a:lnTo>
                      <a:pt x="234" y="160"/>
                    </a:lnTo>
                    <a:lnTo>
                      <a:pt x="234" y="162"/>
                    </a:lnTo>
                    <a:lnTo>
                      <a:pt x="234" y="163"/>
                    </a:lnTo>
                    <a:lnTo>
                      <a:pt x="232" y="165"/>
                    </a:lnTo>
                    <a:lnTo>
                      <a:pt x="232" y="167"/>
                    </a:lnTo>
                    <a:lnTo>
                      <a:pt x="232" y="169"/>
                    </a:lnTo>
                    <a:lnTo>
                      <a:pt x="232" y="171"/>
                    </a:lnTo>
                    <a:lnTo>
                      <a:pt x="230" y="173"/>
                    </a:lnTo>
                    <a:lnTo>
                      <a:pt x="230" y="174"/>
                    </a:lnTo>
                    <a:lnTo>
                      <a:pt x="230" y="176"/>
                    </a:lnTo>
                    <a:lnTo>
                      <a:pt x="229" y="176"/>
                    </a:lnTo>
                    <a:lnTo>
                      <a:pt x="229" y="178"/>
                    </a:lnTo>
                    <a:lnTo>
                      <a:pt x="229" y="180"/>
                    </a:lnTo>
                    <a:lnTo>
                      <a:pt x="229" y="182"/>
                    </a:lnTo>
                    <a:lnTo>
                      <a:pt x="227" y="182"/>
                    </a:lnTo>
                    <a:lnTo>
                      <a:pt x="227" y="183"/>
                    </a:lnTo>
                    <a:lnTo>
                      <a:pt x="225" y="185"/>
                    </a:lnTo>
                    <a:lnTo>
                      <a:pt x="225" y="187"/>
                    </a:lnTo>
                    <a:lnTo>
                      <a:pt x="225" y="189"/>
                    </a:lnTo>
                    <a:lnTo>
                      <a:pt x="223" y="189"/>
                    </a:lnTo>
                    <a:lnTo>
                      <a:pt x="223" y="191"/>
                    </a:lnTo>
                    <a:lnTo>
                      <a:pt x="221" y="192"/>
                    </a:lnTo>
                    <a:lnTo>
                      <a:pt x="221" y="194"/>
                    </a:lnTo>
                    <a:lnTo>
                      <a:pt x="220" y="196"/>
                    </a:lnTo>
                    <a:lnTo>
                      <a:pt x="218" y="198"/>
                    </a:lnTo>
                    <a:lnTo>
                      <a:pt x="218" y="200"/>
                    </a:lnTo>
                    <a:lnTo>
                      <a:pt x="216" y="200"/>
                    </a:lnTo>
                    <a:lnTo>
                      <a:pt x="216" y="202"/>
                    </a:lnTo>
                    <a:lnTo>
                      <a:pt x="214" y="202"/>
                    </a:lnTo>
                    <a:lnTo>
                      <a:pt x="214" y="203"/>
                    </a:lnTo>
                    <a:lnTo>
                      <a:pt x="212" y="203"/>
                    </a:lnTo>
                    <a:lnTo>
                      <a:pt x="212" y="205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9" y="207"/>
                    </a:lnTo>
                    <a:lnTo>
                      <a:pt x="207" y="209"/>
                    </a:lnTo>
                    <a:lnTo>
                      <a:pt x="205" y="209"/>
                    </a:lnTo>
                    <a:lnTo>
                      <a:pt x="171" y="211"/>
                    </a:lnTo>
                    <a:lnTo>
                      <a:pt x="167" y="214"/>
                    </a:lnTo>
                    <a:lnTo>
                      <a:pt x="163" y="218"/>
                    </a:lnTo>
                    <a:lnTo>
                      <a:pt x="162" y="221"/>
                    </a:lnTo>
                    <a:lnTo>
                      <a:pt x="158" y="225"/>
                    </a:lnTo>
                    <a:lnTo>
                      <a:pt x="156" y="231"/>
                    </a:lnTo>
                    <a:lnTo>
                      <a:pt x="154" y="234"/>
                    </a:lnTo>
                    <a:lnTo>
                      <a:pt x="153" y="240"/>
                    </a:lnTo>
                    <a:lnTo>
                      <a:pt x="153" y="245"/>
                    </a:lnTo>
                    <a:lnTo>
                      <a:pt x="151" y="249"/>
                    </a:lnTo>
                    <a:lnTo>
                      <a:pt x="149" y="254"/>
                    </a:lnTo>
                    <a:lnTo>
                      <a:pt x="149" y="260"/>
                    </a:lnTo>
                    <a:lnTo>
                      <a:pt x="147" y="265"/>
                    </a:lnTo>
                    <a:lnTo>
                      <a:pt x="145" y="270"/>
                    </a:lnTo>
                    <a:lnTo>
                      <a:pt x="145" y="274"/>
                    </a:lnTo>
                    <a:lnTo>
                      <a:pt x="143" y="279"/>
                    </a:lnTo>
                    <a:lnTo>
                      <a:pt x="143" y="285"/>
                    </a:lnTo>
                    <a:lnTo>
                      <a:pt x="142" y="289"/>
                    </a:lnTo>
                    <a:lnTo>
                      <a:pt x="140" y="294"/>
                    </a:lnTo>
                    <a:lnTo>
                      <a:pt x="138" y="299"/>
                    </a:lnTo>
                    <a:lnTo>
                      <a:pt x="136" y="303"/>
                    </a:lnTo>
                    <a:lnTo>
                      <a:pt x="134" y="307"/>
                    </a:lnTo>
                    <a:lnTo>
                      <a:pt x="133" y="310"/>
                    </a:lnTo>
                    <a:lnTo>
                      <a:pt x="131" y="314"/>
                    </a:lnTo>
                    <a:lnTo>
                      <a:pt x="127" y="318"/>
                    </a:lnTo>
                    <a:lnTo>
                      <a:pt x="124" y="321"/>
                    </a:lnTo>
                    <a:lnTo>
                      <a:pt x="120" y="323"/>
                    </a:lnTo>
                    <a:lnTo>
                      <a:pt x="116" y="325"/>
                    </a:lnTo>
                    <a:lnTo>
                      <a:pt x="111" y="327"/>
                    </a:lnTo>
                    <a:lnTo>
                      <a:pt x="105" y="328"/>
                    </a:lnTo>
                    <a:lnTo>
                      <a:pt x="100" y="330"/>
                    </a:lnTo>
                    <a:lnTo>
                      <a:pt x="95" y="330"/>
                    </a:lnTo>
                    <a:lnTo>
                      <a:pt x="87" y="330"/>
                    </a:lnTo>
                    <a:lnTo>
                      <a:pt x="87" y="328"/>
                    </a:lnTo>
                    <a:lnTo>
                      <a:pt x="86" y="327"/>
                    </a:lnTo>
                    <a:lnTo>
                      <a:pt x="86" y="325"/>
                    </a:lnTo>
                    <a:lnTo>
                      <a:pt x="84" y="323"/>
                    </a:lnTo>
                    <a:lnTo>
                      <a:pt x="84" y="321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2" y="318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6" y="308"/>
                    </a:lnTo>
                    <a:lnTo>
                      <a:pt x="76" y="307"/>
                    </a:lnTo>
                    <a:lnTo>
                      <a:pt x="76" y="305"/>
                    </a:lnTo>
                    <a:lnTo>
                      <a:pt x="76" y="303"/>
                    </a:lnTo>
                    <a:lnTo>
                      <a:pt x="76" y="301"/>
                    </a:lnTo>
                    <a:lnTo>
                      <a:pt x="76" y="299"/>
                    </a:lnTo>
                    <a:lnTo>
                      <a:pt x="76" y="298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89"/>
                    </a:lnTo>
                    <a:lnTo>
                      <a:pt x="82" y="287"/>
                    </a:lnTo>
                    <a:lnTo>
                      <a:pt x="80" y="285"/>
                    </a:lnTo>
                    <a:lnTo>
                      <a:pt x="78" y="283"/>
                    </a:lnTo>
                    <a:lnTo>
                      <a:pt x="76" y="283"/>
                    </a:lnTo>
                    <a:lnTo>
                      <a:pt x="75" y="281"/>
                    </a:lnTo>
                    <a:lnTo>
                      <a:pt x="73" y="281"/>
                    </a:lnTo>
                    <a:lnTo>
                      <a:pt x="71" y="281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6" y="281"/>
                    </a:lnTo>
                    <a:lnTo>
                      <a:pt x="64" y="281"/>
                    </a:lnTo>
                    <a:lnTo>
                      <a:pt x="62" y="281"/>
                    </a:lnTo>
                    <a:lnTo>
                      <a:pt x="60" y="281"/>
                    </a:lnTo>
                    <a:lnTo>
                      <a:pt x="58" y="281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3" y="281"/>
                    </a:lnTo>
                    <a:lnTo>
                      <a:pt x="51" y="281"/>
                    </a:lnTo>
                    <a:lnTo>
                      <a:pt x="49" y="281"/>
                    </a:lnTo>
                    <a:lnTo>
                      <a:pt x="47" y="281"/>
                    </a:lnTo>
                    <a:lnTo>
                      <a:pt x="46" y="281"/>
                    </a:lnTo>
                    <a:lnTo>
                      <a:pt x="44" y="281"/>
                    </a:lnTo>
                    <a:lnTo>
                      <a:pt x="42" y="281"/>
                    </a:lnTo>
                    <a:lnTo>
                      <a:pt x="40" y="281"/>
                    </a:lnTo>
                    <a:lnTo>
                      <a:pt x="38" y="281"/>
                    </a:lnTo>
                    <a:lnTo>
                      <a:pt x="35" y="279"/>
                    </a:lnTo>
                    <a:lnTo>
                      <a:pt x="33" y="279"/>
                    </a:lnTo>
                    <a:lnTo>
                      <a:pt x="29" y="278"/>
                    </a:lnTo>
                    <a:lnTo>
                      <a:pt x="28" y="276"/>
                    </a:lnTo>
                    <a:lnTo>
                      <a:pt x="26" y="274"/>
                    </a:lnTo>
                    <a:lnTo>
                      <a:pt x="24" y="272"/>
                    </a:lnTo>
                    <a:lnTo>
                      <a:pt x="20" y="270"/>
                    </a:lnTo>
                    <a:lnTo>
                      <a:pt x="19" y="269"/>
                    </a:lnTo>
                    <a:lnTo>
                      <a:pt x="17" y="267"/>
                    </a:lnTo>
                    <a:lnTo>
                      <a:pt x="17" y="263"/>
                    </a:lnTo>
                    <a:lnTo>
                      <a:pt x="15" y="261"/>
                    </a:lnTo>
                    <a:lnTo>
                      <a:pt x="13" y="260"/>
                    </a:lnTo>
                    <a:lnTo>
                      <a:pt x="11" y="258"/>
                    </a:lnTo>
                    <a:lnTo>
                      <a:pt x="9" y="254"/>
                    </a:lnTo>
                    <a:lnTo>
                      <a:pt x="9" y="252"/>
                    </a:lnTo>
                    <a:lnTo>
                      <a:pt x="8" y="249"/>
                    </a:lnTo>
                    <a:lnTo>
                      <a:pt x="8" y="247"/>
                    </a:lnTo>
                    <a:lnTo>
                      <a:pt x="6" y="245"/>
                    </a:lnTo>
                    <a:lnTo>
                      <a:pt x="6" y="241"/>
                    </a:lnTo>
                    <a:lnTo>
                      <a:pt x="4" y="240"/>
                    </a:lnTo>
                    <a:lnTo>
                      <a:pt x="4" y="236"/>
                    </a:lnTo>
                    <a:lnTo>
                      <a:pt x="2" y="234"/>
                    </a:lnTo>
                    <a:lnTo>
                      <a:pt x="2" y="231"/>
                    </a:lnTo>
                    <a:lnTo>
                      <a:pt x="2" y="229"/>
                    </a:lnTo>
                    <a:lnTo>
                      <a:pt x="2" y="225"/>
                    </a:lnTo>
                    <a:lnTo>
                      <a:pt x="2" y="221"/>
                    </a:lnTo>
                    <a:lnTo>
                      <a:pt x="0" y="220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0" y="205"/>
                    </a:lnTo>
                    <a:lnTo>
                      <a:pt x="9" y="154"/>
                    </a:lnTo>
                    <a:lnTo>
                      <a:pt x="11" y="156"/>
                    </a:lnTo>
                    <a:lnTo>
                      <a:pt x="13" y="158"/>
                    </a:lnTo>
                    <a:lnTo>
                      <a:pt x="13" y="160"/>
                    </a:lnTo>
                    <a:lnTo>
                      <a:pt x="15" y="160"/>
                    </a:lnTo>
                    <a:lnTo>
                      <a:pt x="15" y="162"/>
                    </a:lnTo>
                    <a:lnTo>
                      <a:pt x="17" y="163"/>
                    </a:lnTo>
                    <a:lnTo>
                      <a:pt x="17" y="165"/>
                    </a:lnTo>
                    <a:lnTo>
                      <a:pt x="19" y="165"/>
                    </a:lnTo>
                    <a:lnTo>
                      <a:pt x="19" y="167"/>
                    </a:lnTo>
                    <a:lnTo>
                      <a:pt x="20" y="169"/>
                    </a:lnTo>
                    <a:lnTo>
                      <a:pt x="20" y="171"/>
                    </a:lnTo>
                    <a:lnTo>
                      <a:pt x="22" y="173"/>
                    </a:lnTo>
                    <a:lnTo>
                      <a:pt x="22" y="174"/>
                    </a:lnTo>
                    <a:lnTo>
                      <a:pt x="24" y="174"/>
                    </a:lnTo>
                    <a:lnTo>
                      <a:pt x="24" y="176"/>
                    </a:lnTo>
                    <a:lnTo>
                      <a:pt x="26" y="176"/>
                    </a:lnTo>
                    <a:lnTo>
                      <a:pt x="26" y="178"/>
                    </a:lnTo>
                    <a:lnTo>
                      <a:pt x="28" y="180"/>
                    </a:lnTo>
                    <a:lnTo>
                      <a:pt x="29" y="180"/>
                    </a:lnTo>
                    <a:lnTo>
                      <a:pt x="29" y="182"/>
                    </a:lnTo>
                    <a:lnTo>
                      <a:pt x="31" y="182"/>
                    </a:lnTo>
                    <a:lnTo>
                      <a:pt x="33" y="182"/>
                    </a:lnTo>
                    <a:lnTo>
                      <a:pt x="35" y="182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38" y="178"/>
                    </a:lnTo>
                    <a:lnTo>
                      <a:pt x="40" y="178"/>
                    </a:lnTo>
                    <a:lnTo>
                      <a:pt x="40" y="176"/>
                    </a:lnTo>
                    <a:lnTo>
                      <a:pt x="42" y="176"/>
                    </a:lnTo>
                    <a:lnTo>
                      <a:pt x="42" y="174"/>
                    </a:lnTo>
                    <a:lnTo>
                      <a:pt x="44" y="174"/>
                    </a:lnTo>
                    <a:lnTo>
                      <a:pt x="44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60"/>
                    </a:lnTo>
                    <a:lnTo>
                      <a:pt x="40" y="158"/>
                    </a:lnTo>
                    <a:lnTo>
                      <a:pt x="40" y="156"/>
                    </a:lnTo>
                    <a:lnTo>
                      <a:pt x="38" y="156"/>
                    </a:lnTo>
                    <a:lnTo>
                      <a:pt x="38" y="154"/>
                    </a:lnTo>
                    <a:lnTo>
                      <a:pt x="38" y="153"/>
                    </a:lnTo>
                    <a:lnTo>
                      <a:pt x="37" y="151"/>
                    </a:lnTo>
                    <a:lnTo>
                      <a:pt x="37" y="149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3" y="145"/>
                    </a:lnTo>
                    <a:lnTo>
                      <a:pt x="31" y="144"/>
                    </a:lnTo>
                    <a:lnTo>
                      <a:pt x="29" y="142"/>
                    </a:lnTo>
                    <a:lnTo>
                      <a:pt x="28" y="140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22" y="138"/>
                    </a:lnTo>
                    <a:lnTo>
                      <a:pt x="22" y="136"/>
                    </a:lnTo>
                    <a:lnTo>
                      <a:pt x="24" y="135"/>
                    </a:lnTo>
                    <a:lnTo>
                      <a:pt x="26" y="133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1" y="129"/>
                    </a:lnTo>
                    <a:lnTo>
                      <a:pt x="33" y="127"/>
                    </a:lnTo>
                    <a:lnTo>
                      <a:pt x="35" y="125"/>
                    </a:lnTo>
                    <a:lnTo>
                      <a:pt x="37" y="125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2" y="122"/>
                    </a:lnTo>
                    <a:lnTo>
                      <a:pt x="46" y="122"/>
                    </a:lnTo>
                    <a:lnTo>
                      <a:pt x="47" y="120"/>
                    </a:lnTo>
                    <a:lnTo>
                      <a:pt x="49" y="118"/>
                    </a:lnTo>
                    <a:lnTo>
                      <a:pt x="51" y="118"/>
                    </a:lnTo>
                    <a:lnTo>
                      <a:pt x="55" y="116"/>
                    </a:lnTo>
                    <a:lnTo>
                      <a:pt x="57" y="116"/>
                    </a:lnTo>
                    <a:lnTo>
                      <a:pt x="58" y="115"/>
                    </a:lnTo>
                    <a:lnTo>
                      <a:pt x="60" y="115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7" y="111"/>
                    </a:lnTo>
                    <a:lnTo>
                      <a:pt x="69" y="109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5" y="104"/>
                    </a:lnTo>
                    <a:lnTo>
                      <a:pt x="76" y="102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80" y="96"/>
                    </a:lnTo>
                    <a:lnTo>
                      <a:pt x="78" y="96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6"/>
                    </a:lnTo>
                    <a:lnTo>
                      <a:pt x="67" y="96"/>
                    </a:lnTo>
                    <a:lnTo>
                      <a:pt x="66" y="96"/>
                    </a:lnTo>
                    <a:lnTo>
                      <a:pt x="64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100"/>
                    </a:lnTo>
                    <a:lnTo>
                      <a:pt x="55" y="100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49" y="104"/>
                    </a:lnTo>
                    <a:lnTo>
                      <a:pt x="47" y="104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38" y="109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1" y="113"/>
                    </a:lnTo>
                    <a:lnTo>
                      <a:pt x="29" y="113"/>
                    </a:lnTo>
                    <a:lnTo>
                      <a:pt x="28" y="115"/>
                    </a:lnTo>
                    <a:lnTo>
                      <a:pt x="26" y="116"/>
                    </a:lnTo>
                    <a:lnTo>
                      <a:pt x="24" y="116"/>
                    </a:lnTo>
                    <a:lnTo>
                      <a:pt x="22" y="118"/>
                    </a:lnTo>
                    <a:lnTo>
                      <a:pt x="20" y="118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16"/>
                    </a:lnTo>
                    <a:lnTo>
                      <a:pt x="19" y="113"/>
                    </a:lnTo>
                    <a:lnTo>
                      <a:pt x="20" y="109"/>
                    </a:lnTo>
                    <a:lnTo>
                      <a:pt x="22" y="106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6" y="95"/>
                    </a:lnTo>
                    <a:lnTo>
                      <a:pt x="26" y="91"/>
                    </a:lnTo>
                    <a:lnTo>
                      <a:pt x="28" y="87"/>
                    </a:lnTo>
                    <a:lnTo>
                      <a:pt x="28" y="84"/>
                    </a:lnTo>
                    <a:lnTo>
                      <a:pt x="29" y="80"/>
                    </a:lnTo>
                    <a:lnTo>
                      <a:pt x="31" y="75"/>
                    </a:lnTo>
                    <a:lnTo>
                      <a:pt x="31" y="71"/>
                    </a:lnTo>
                    <a:lnTo>
                      <a:pt x="33" y="67"/>
                    </a:lnTo>
                    <a:lnTo>
                      <a:pt x="33" y="64"/>
                    </a:lnTo>
                    <a:lnTo>
                      <a:pt x="35" y="60"/>
                    </a:lnTo>
                    <a:lnTo>
                      <a:pt x="37" y="57"/>
                    </a:lnTo>
                    <a:lnTo>
                      <a:pt x="37" y="53"/>
                    </a:lnTo>
                    <a:lnTo>
                      <a:pt x="38" y="49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2" y="38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6" y="28"/>
                    </a:lnTo>
                    <a:lnTo>
                      <a:pt x="47" y="24"/>
                    </a:lnTo>
                    <a:lnTo>
                      <a:pt x="49" y="20"/>
                    </a:lnTo>
                    <a:lnTo>
                      <a:pt x="51" y="17"/>
                    </a:lnTo>
                    <a:lnTo>
                      <a:pt x="53" y="13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5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6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89" y="31"/>
                    </a:lnTo>
                    <a:lnTo>
                      <a:pt x="100" y="38"/>
                    </a:lnTo>
                    <a:lnTo>
                      <a:pt x="102" y="37"/>
                    </a:lnTo>
                    <a:lnTo>
                      <a:pt x="104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28"/>
                    </a:lnTo>
                    <a:lnTo>
                      <a:pt x="107" y="26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7" y="20"/>
                    </a:lnTo>
                    <a:lnTo>
                      <a:pt x="107" y="19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5" y="13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5" y="4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58" y="2"/>
                    </a:lnTo>
                    <a:lnTo>
                      <a:pt x="160" y="2"/>
                    </a:lnTo>
                    <a:lnTo>
                      <a:pt x="162" y="4"/>
                    </a:lnTo>
                    <a:lnTo>
                      <a:pt x="163" y="4"/>
                    </a:lnTo>
                    <a:lnTo>
                      <a:pt x="165" y="6"/>
                    </a:lnTo>
                    <a:lnTo>
                      <a:pt x="167" y="4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5196" y="851"/>
                <a:ext cx="14" cy="21"/>
              </a:xfrm>
              <a:custGeom>
                <a:avLst/>
                <a:gdLst>
                  <a:gd name="T0" fmla="*/ 0 w 29"/>
                  <a:gd name="T1" fmla="*/ 1 h 41"/>
                  <a:gd name="T2" fmla="*/ 0 w 29"/>
                  <a:gd name="T3" fmla="*/ 1 h 41"/>
                  <a:gd name="T4" fmla="*/ 0 w 29"/>
                  <a:gd name="T5" fmla="*/ 1 h 41"/>
                  <a:gd name="T6" fmla="*/ 0 w 29"/>
                  <a:gd name="T7" fmla="*/ 1 h 41"/>
                  <a:gd name="T8" fmla="*/ 0 w 29"/>
                  <a:gd name="T9" fmla="*/ 1 h 41"/>
                  <a:gd name="T10" fmla="*/ 0 w 29"/>
                  <a:gd name="T11" fmla="*/ 1 h 41"/>
                  <a:gd name="T12" fmla="*/ 0 w 29"/>
                  <a:gd name="T13" fmla="*/ 1 h 41"/>
                  <a:gd name="T14" fmla="*/ 0 w 29"/>
                  <a:gd name="T15" fmla="*/ 1 h 41"/>
                  <a:gd name="T16" fmla="*/ 0 w 29"/>
                  <a:gd name="T17" fmla="*/ 1 h 41"/>
                  <a:gd name="T18" fmla="*/ 0 w 29"/>
                  <a:gd name="T19" fmla="*/ 1 h 41"/>
                  <a:gd name="T20" fmla="*/ 0 w 29"/>
                  <a:gd name="T21" fmla="*/ 1 h 41"/>
                  <a:gd name="T22" fmla="*/ 0 w 29"/>
                  <a:gd name="T23" fmla="*/ 1 h 41"/>
                  <a:gd name="T24" fmla="*/ 0 w 29"/>
                  <a:gd name="T25" fmla="*/ 1 h 41"/>
                  <a:gd name="T26" fmla="*/ 0 w 29"/>
                  <a:gd name="T27" fmla="*/ 1 h 41"/>
                  <a:gd name="T28" fmla="*/ 0 w 29"/>
                  <a:gd name="T29" fmla="*/ 1 h 41"/>
                  <a:gd name="T30" fmla="*/ 0 w 29"/>
                  <a:gd name="T31" fmla="*/ 1 h 41"/>
                  <a:gd name="T32" fmla="*/ 0 w 29"/>
                  <a:gd name="T33" fmla="*/ 1 h 41"/>
                  <a:gd name="T34" fmla="*/ 0 w 29"/>
                  <a:gd name="T35" fmla="*/ 1 h 41"/>
                  <a:gd name="T36" fmla="*/ 0 w 29"/>
                  <a:gd name="T37" fmla="*/ 1 h 41"/>
                  <a:gd name="T38" fmla="*/ 0 w 29"/>
                  <a:gd name="T39" fmla="*/ 1 h 41"/>
                  <a:gd name="T40" fmla="*/ 0 w 29"/>
                  <a:gd name="T41" fmla="*/ 1 h 41"/>
                  <a:gd name="T42" fmla="*/ 0 w 29"/>
                  <a:gd name="T43" fmla="*/ 1 h 41"/>
                  <a:gd name="T44" fmla="*/ 0 w 29"/>
                  <a:gd name="T45" fmla="*/ 1 h 41"/>
                  <a:gd name="T46" fmla="*/ 0 w 29"/>
                  <a:gd name="T47" fmla="*/ 0 h 41"/>
                  <a:gd name="T48" fmla="*/ 0 w 29"/>
                  <a:gd name="T49" fmla="*/ 0 h 41"/>
                  <a:gd name="T50" fmla="*/ 0 w 29"/>
                  <a:gd name="T51" fmla="*/ 0 h 41"/>
                  <a:gd name="T52" fmla="*/ 0 w 29"/>
                  <a:gd name="T53" fmla="*/ 1 h 41"/>
                  <a:gd name="T54" fmla="*/ 0 w 29"/>
                  <a:gd name="T55" fmla="*/ 1 h 41"/>
                  <a:gd name="T56" fmla="*/ 0 w 29"/>
                  <a:gd name="T57" fmla="*/ 1 h 41"/>
                  <a:gd name="T58" fmla="*/ 0 w 29"/>
                  <a:gd name="T59" fmla="*/ 1 h 41"/>
                  <a:gd name="T60" fmla="*/ 0 w 29"/>
                  <a:gd name="T61" fmla="*/ 1 h 41"/>
                  <a:gd name="T62" fmla="*/ 0 w 29"/>
                  <a:gd name="T63" fmla="*/ 1 h 41"/>
                  <a:gd name="T64" fmla="*/ 0 w 29"/>
                  <a:gd name="T65" fmla="*/ 1 h 41"/>
                  <a:gd name="T66" fmla="*/ 0 w 29"/>
                  <a:gd name="T67" fmla="*/ 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41"/>
                  <a:gd name="T104" fmla="*/ 29 w 29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41">
                    <a:moveTo>
                      <a:pt x="29" y="20"/>
                    </a:move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4738" y="852"/>
                <a:ext cx="59" cy="248"/>
              </a:xfrm>
              <a:custGeom>
                <a:avLst/>
                <a:gdLst>
                  <a:gd name="T0" fmla="*/ 1 w 118"/>
                  <a:gd name="T1" fmla="*/ 1 h 494"/>
                  <a:gd name="T2" fmla="*/ 1 w 118"/>
                  <a:gd name="T3" fmla="*/ 1 h 494"/>
                  <a:gd name="T4" fmla="*/ 1 w 118"/>
                  <a:gd name="T5" fmla="*/ 1 h 494"/>
                  <a:gd name="T6" fmla="*/ 1 w 118"/>
                  <a:gd name="T7" fmla="*/ 1 h 494"/>
                  <a:gd name="T8" fmla="*/ 1 w 118"/>
                  <a:gd name="T9" fmla="*/ 1 h 494"/>
                  <a:gd name="T10" fmla="*/ 1 w 118"/>
                  <a:gd name="T11" fmla="*/ 1 h 494"/>
                  <a:gd name="T12" fmla="*/ 1 w 118"/>
                  <a:gd name="T13" fmla="*/ 1 h 494"/>
                  <a:gd name="T14" fmla="*/ 1 w 118"/>
                  <a:gd name="T15" fmla="*/ 1 h 494"/>
                  <a:gd name="T16" fmla="*/ 1 w 118"/>
                  <a:gd name="T17" fmla="*/ 1 h 494"/>
                  <a:gd name="T18" fmla="*/ 1 w 118"/>
                  <a:gd name="T19" fmla="*/ 1 h 494"/>
                  <a:gd name="T20" fmla="*/ 1 w 118"/>
                  <a:gd name="T21" fmla="*/ 1 h 494"/>
                  <a:gd name="T22" fmla="*/ 1 w 118"/>
                  <a:gd name="T23" fmla="*/ 1 h 494"/>
                  <a:gd name="T24" fmla="*/ 1 w 118"/>
                  <a:gd name="T25" fmla="*/ 1 h 494"/>
                  <a:gd name="T26" fmla="*/ 1 w 118"/>
                  <a:gd name="T27" fmla="*/ 1 h 494"/>
                  <a:gd name="T28" fmla="*/ 1 w 118"/>
                  <a:gd name="T29" fmla="*/ 1 h 494"/>
                  <a:gd name="T30" fmla="*/ 1 w 118"/>
                  <a:gd name="T31" fmla="*/ 1 h 494"/>
                  <a:gd name="T32" fmla="*/ 1 w 118"/>
                  <a:gd name="T33" fmla="*/ 1 h 494"/>
                  <a:gd name="T34" fmla="*/ 1 w 118"/>
                  <a:gd name="T35" fmla="*/ 1 h 494"/>
                  <a:gd name="T36" fmla="*/ 1 w 118"/>
                  <a:gd name="T37" fmla="*/ 1 h 494"/>
                  <a:gd name="T38" fmla="*/ 1 w 118"/>
                  <a:gd name="T39" fmla="*/ 1 h 494"/>
                  <a:gd name="T40" fmla="*/ 1 w 118"/>
                  <a:gd name="T41" fmla="*/ 1 h 494"/>
                  <a:gd name="T42" fmla="*/ 1 w 118"/>
                  <a:gd name="T43" fmla="*/ 1 h 494"/>
                  <a:gd name="T44" fmla="*/ 1 w 118"/>
                  <a:gd name="T45" fmla="*/ 1 h 494"/>
                  <a:gd name="T46" fmla="*/ 1 w 118"/>
                  <a:gd name="T47" fmla="*/ 1 h 494"/>
                  <a:gd name="T48" fmla="*/ 1 w 118"/>
                  <a:gd name="T49" fmla="*/ 1 h 494"/>
                  <a:gd name="T50" fmla="*/ 1 w 118"/>
                  <a:gd name="T51" fmla="*/ 1 h 494"/>
                  <a:gd name="T52" fmla="*/ 1 w 118"/>
                  <a:gd name="T53" fmla="*/ 1 h 494"/>
                  <a:gd name="T54" fmla="*/ 1 w 118"/>
                  <a:gd name="T55" fmla="*/ 1 h 494"/>
                  <a:gd name="T56" fmla="*/ 1 w 118"/>
                  <a:gd name="T57" fmla="*/ 1 h 494"/>
                  <a:gd name="T58" fmla="*/ 1 w 118"/>
                  <a:gd name="T59" fmla="*/ 1 h 494"/>
                  <a:gd name="T60" fmla="*/ 1 w 118"/>
                  <a:gd name="T61" fmla="*/ 1 h 494"/>
                  <a:gd name="T62" fmla="*/ 1 w 118"/>
                  <a:gd name="T63" fmla="*/ 1 h 494"/>
                  <a:gd name="T64" fmla="*/ 1 w 118"/>
                  <a:gd name="T65" fmla="*/ 1 h 494"/>
                  <a:gd name="T66" fmla="*/ 1 w 118"/>
                  <a:gd name="T67" fmla="*/ 1 h 494"/>
                  <a:gd name="T68" fmla="*/ 1 w 118"/>
                  <a:gd name="T69" fmla="*/ 1 h 494"/>
                  <a:gd name="T70" fmla="*/ 1 w 118"/>
                  <a:gd name="T71" fmla="*/ 1 h 494"/>
                  <a:gd name="T72" fmla="*/ 1 w 118"/>
                  <a:gd name="T73" fmla="*/ 1 h 494"/>
                  <a:gd name="T74" fmla="*/ 1 w 118"/>
                  <a:gd name="T75" fmla="*/ 1 h 494"/>
                  <a:gd name="T76" fmla="*/ 1 w 118"/>
                  <a:gd name="T77" fmla="*/ 1 h 494"/>
                  <a:gd name="T78" fmla="*/ 1 w 118"/>
                  <a:gd name="T79" fmla="*/ 4 h 494"/>
                  <a:gd name="T80" fmla="*/ 1 w 118"/>
                  <a:gd name="T81" fmla="*/ 0 h 4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8"/>
                  <a:gd name="T124" fmla="*/ 0 h 494"/>
                  <a:gd name="T125" fmla="*/ 118 w 118"/>
                  <a:gd name="T126" fmla="*/ 494 h 49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8" h="494">
                    <a:moveTo>
                      <a:pt x="116" y="3"/>
                    </a:moveTo>
                    <a:lnTo>
                      <a:pt x="116" y="5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6" y="12"/>
                    </a:lnTo>
                    <a:lnTo>
                      <a:pt x="116" y="14"/>
                    </a:lnTo>
                    <a:lnTo>
                      <a:pt x="116" y="18"/>
                    </a:lnTo>
                    <a:lnTo>
                      <a:pt x="116" y="19"/>
                    </a:lnTo>
                    <a:lnTo>
                      <a:pt x="118" y="21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4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41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8" y="54"/>
                    </a:lnTo>
                    <a:lnTo>
                      <a:pt x="118" y="56"/>
                    </a:lnTo>
                    <a:lnTo>
                      <a:pt x="118" y="58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8" y="65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6"/>
                    </a:lnTo>
                    <a:lnTo>
                      <a:pt x="118" y="77"/>
                    </a:lnTo>
                    <a:lnTo>
                      <a:pt x="118" y="79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5" y="61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5"/>
                    </a:lnTo>
                    <a:lnTo>
                      <a:pt x="72" y="67"/>
                    </a:lnTo>
                    <a:lnTo>
                      <a:pt x="74" y="68"/>
                    </a:lnTo>
                    <a:lnTo>
                      <a:pt x="76" y="70"/>
                    </a:lnTo>
                    <a:lnTo>
                      <a:pt x="78" y="70"/>
                    </a:lnTo>
                    <a:lnTo>
                      <a:pt x="80" y="72"/>
                    </a:lnTo>
                    <a:lnTo>
                      <a:pt x="81" y="74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7" y="77"/>
                    </a:lnTo>
                    <a:lnTo>
                      <a:pt x="89" y="79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4" y="83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99" y="87"/>
                    </a:lnTo>
                    <a:lnTo>
                      <a:pt x="101" y="88"/>
                    </a:lnTo>
                    <a:lnTo>
                      <a:pt x="103" y="90"/>
                    </a:lnTo>
                    <a:lnTo>
                      <a:pt x="105" y="90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4" y="96"/>
                    </a:lnTo>
                    <a:lnTo>
                      <a:pt x="116" y="96"/>
                    </a:lnTo>
                    <a:lnTo>
                      <a:pt x="118" y="97"/>
                    </a:lnTo>
                    <a:lnTo>
                      <a:pt x="118" y="494"/>
                    </a:lnTo>
                    <a:lnTo>
                      <a:pt x="3" y="49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5185" y="860"/>
                <a:ext cx="13" cy="19"/>
              </a:xfrm>
              <a:custGeom>
                <a:avLst/>
                <a:gdLst>
                  <a:gd name="T0" fmla="*/ 1 w 25"/>
                  <a:gd name="T1" fmla="*/ 1 h 38"/>
                  <a:gd name="T2" fmla="*/ 1 w 25"/>
                  <a:gd name="T3" fmla="*/ 1 h 38"/>
                  <a:gd name="T4" fmla="*/ 1 w 25"/>
                  <a:gd name="T5" fmla="*/ 1 h 38"/>
                  <a:gd name="T6" fmla="*/ 1 w 25"/>
                  <a:gd name="T7" fmla="*/ 1 h 38"/>
                  <a:gd name="T8" fmla="*/ 1 w 25"/>
                  <a:gd name="T9" fmla="*/ 1 h 38"/>
                  <a:gd name="T10" fmla="*/ 1 w 25"/>
                  <a:gd name="T11" fmla="*/ 1 h 38"/>
                  <a:gd name="T12" fmla="*/ 1 w 25"/>
                  <a:gd name="T13" fmla="*/ 1 h 38"/>
                  <a:gd name="T14" fmla="*/ 1 w 25"/>
                  <a:gd name="T15" fmla="*/ 1 h 38"/>
                  <a:gd name="T16" fmla="*/ 1 w 25"/>
                  <a:gd name="T17" fmla="*/ 1 h 38"/>
                  <a:gd name="T18" fmla="*/ 1 w 25"/>
                  <a:gd name="T19" fmla="*/ 1 h 38"/>
                  <a:gd name="T20" fmla="*/ 1 w 25"/>
                  <a:gd name="T21" fmla="*/ 1 h 38"/>
                  <a:gd name="T22" fmla="*/ 1 w 25"/>
                  <a:gd name="T23" fmla="*/ 1 h 38"/>
                  <a:gd name="T24" fmla="*/ 1 w 25"/>
                  <a:gd name="T25" fmla="*/ 1 h 38"/>
                  <a:gd name="T26" fmla="*/ 1 w 25"/>
                  <a:gd name="T27" fmla="*/ 1 h 38"/>
                  <a:gd name="T28" fmla="*/ 1 w 25"/>
                  <a:gd name="T29" fmla="*/ 1 h 38"/>
                  <a:gd name="T30" fmla="*/ 1 w 25"/>
                  <a:gd name="T31" fmla="*/ 1 h 38"/>
                  <a:gd name="T32" fmla="*/ 1 w 25"/>
                  <a:gd name="T33" fmla="*/ 1 h 38"/>
                  <a:gd name="T34" fmla="*/ 1 w 25"/>
                  <a:gd name="T35" fmla="*/ 1 h 38"/>
                  <a:gd name="T36" fmla="*/ 1 w 25"/>
                  <a:gd name="T37" fmla="*/ 1 h 38"/>
                  <a:gd name="T38" fmla="*/ 1 w 25"/>
                  <a:gd name="T39" fmla="*/ 1 h 38"/>
                  <a:gd name="T40" fmla="*/ 1 w 25"/>
                  <a:gd name="T41" fmla="*/ 1 h 38"/>
                  <a:gd name="T42" fmla="*/ 1 w 25"/>
                  <a:gd name="T43" fmla="*/ 1 h 38"/>
                  <a:gd name="T44" fmla="*/ 1 w 25"/>
                  <a:gd name="T45" fmla="*/ 1 h 38"/>
                  <a:gd name="T46" fmla="*/ 1 w 25"/>
                  <a:gd name="T47" fmla="*/ 1 h 38"/>
                  <a:gd name="T48" fmla="*/ 1 w 25"/>
                  <a:gd name="T49" fmla="*/ 1 h 38"/>
                  <a:gd name="T50" fmla="*/ 0 w 25"/>
                  <a:gd name="T51" fmla="*/ 1 h 38"/>
                  <a:gd name="T52" fmla="*/ 0 w 25"/>
                  <a:gd name="T53" fmla="*/ 1 h 38"/>
                  <a:gd name="T54" fmla="*/ 0 w 25"/>
                  <a:gd name="T55" fmla="*/ 1 h 38"/>
                  <a:gd name="T56" fmla="*/ 0 w 25"/>
                  <a:gd name="T57" fmla="*/ 1 h 38"/>
                  <a:gd name="T58" fmla="*/ 0 w 25"/>
                  <a:gd name="T59" fmla="*/ 1 h 38"/>
                  <a:gd name="T60" fmla="*/ 1 w 25"/>
                  <a:gd name="T61" fmla="*/ 1 h 38"/>
                  <a:gd name="T62" fmla="*/ 1 w 25"/>
                  <a:gd name="T63" fmla="*/ 1 h 38"/>
                  <a:gd name="T64" fmla="*/ 1 w 25"/>
                  <a:gd name="T65" fmla="*/ 1 h 38"/>
                  <a:gd name="T66" fmla="*/ 1 w 25"/>
                  <a:gd name="T67" fmla="*/ 1 h 38"/>
                  <a:gd name="T68" fmla="*/ 1 w 25"/>
                  <a:gd name="T69" fmla="*/ 1 h 38"/>
                  <a:gd name="T70" fmla="*/ 1 w 25"/>
                  <a:gd name="T71" fmla="*/ 1 h 38"/>
                  <a:gd name="T72" fmla="*/ 1 w 25"/>
                  <a:gd name="T73" fmla="*/ 1 h 38"/>
                  <a:gd name="T74" fmla="*/ 1 w 25"/>
                  <a:gd name="T75" fmla="*/ 1 h 38"/>
                  <a:gd name="T76" fmla="*/ 1 w 25"/>
                  <a:gd name="T77" fmla="*/ 1 h 38"/>
                  <a:gd name="T78" fmla="*/ 1 w 25"/>
                  <a:gd name="T79" fmla="*/ 1 h 38"/>
                  <a:gd name="T80" fmla="*/ 1 w 25"/>
                  <a:gd name="T81" fmla="*/ 1 h 38"/>
                  <a:gd name="T82" fmla="*/ 1 w 25"/>
                  <a:gd name="T83" fmla="*/ 1 h 38"/>
                  <a:gd name="T84" fmla="*/ 1 w 25"/>
                  <a:gd name="T85" fmla="*/ 1 h 38"/>
                  <a:gd name="T86" fmla="*/ 1 w 25"/>
                  <a:gd name="T87" fmla="*/ 1 h 38"/>
                  <a:gd name="T88" fmla="*/ 1 w 25"/>
                  <a:gd name="T89" fmla="*/ 1 h 38"/>
                  <a:gd name="T90" fmla="*/ 1 w 25"/>
                  <a:gd name="T91" fmla="*/ 1 h 38"/>
                  <a:gd name="T92" fmla="*/ 1 w 25"/>
                  <a:gd name="T93" fmla="*/ 1 h 38"/>
                  <a:gd name="T94" fmla="*/ 1 w 25"/>
                  <a:gd name="T95" fmla="*/ 1 h 38"/>
                  <a:gd name="T96" fmla="*/ 1 w 25"/>
                  <a:gd name="T97" fmla="*/ 1 h 38"/>
                  <a:gd name="T98" fmla="*/ 1 w 25"/>
                  <a:gd name="T99" fmla="*/ 1 h 38"/>
                  <a:gd name="T100" fmla="*/ 1 w 25"/>
                  <a:gd name="T101" fmla="*/ 1 h 38"/>
                  <a:gd name="T102" fmla="*/ 1 w 25"/>
                  <a:gd name="T103" fmla="*/ 1 h 38"/>
                  <a:gd name="T104" fmla="*/ 1 w 25"/>
                  <a:gd name="T105" fmla="*/ 0 h 38"/>
                  <a:gd name="T106" fmla="*/ 1 w 25"/>
                  <a:gd name="T107" fmla="*/ 0 h 38"/>
                  <a:gd name="T108" fmla="*/ 1 w 25"/>
                  <a:gd name="T109" fmla="*/ 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"/>
                  <a:gd name="T166" fmla="*/ 0 h 38"/>
                  <a:gd name="T167" fmla="*/ 25 w 25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" h="38">
                    <a:moveTo>
                      <a:pt x="25" y="3"/>
                    </a:moveTo>
                    <a:lnTo>
                      <a:pt x="25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5232" y="869"/>
                <a:ext cx="17" cy="25"/>
              </a:xfrm>
              <a:custGeom>
                <a:avLst/>
                <a:gdLst>
                  <a:gd name="T0" fmla="*/ 1 w 34"/>
                  <a:gd name="T1" fmla="*/ 0 h 51"/>
                  <a:gd name="T2" fmla="*/ 1 w 34"/>
                  <a:gd name="T3" fmla="*/ 0 h 51"/>
                  <a:gd name="T4" fmla="*/ 1 w 34"/>
                  <a:gd name="T5" fmla="*/ 0 h 51"/>
                  <a:gd name="T6" fmla="*/ 1 w 34"/>
                  <a:gd name="T7" fmla="*/ 0 h 51"/>
                  <a:gd name="T8" fmla="*/ 1 w 34"/>
                  <a:gd name="T9" fmla="*/ 0 h 51"/>
                  <a:gd name="T10" fmla="*/ 1 w 34"/>
                  <a:gd name="T11" fmla="*/ 0 h 51"/>
                  <a:gd name="T12" fmla="*/ 1 w 34"/>
                  <a:gd name="T13" fmla="*/ 0 h 51"/>
                  <a:gd name="T14" fmla="*/ 1 w 34"/>
                  <a:gd name="T15" fmla="*/ 0 h 51"/>
                  <a:gd name="T16" fmla="*/ 1 w 34"/>
                  <a:gd name="T17" fmla="*/ 0 h 51"/>
                  <a:gd name="T18" fmla="*/ 1 w 34"/>
                  <a:gd name="T19" fmla="*/ 0 h 51"/>
                  <a:gd name="T20" fmla="*/ 1 w 34"/>
                  <a:gd name="T21" fmla="*/ 0 h 51"/>
                  <a:gd name="T22" fmla="*/ 1 w 34"/>
                  <a:gd name="T23" fmla="*/ 0 h 51"/>
                  <a:gd name="T24" fmla="*/ 1 w 34"/>
                  <a:gd name="T25" fmla="*/ 0 h 51"/>
                  <a:gd name="T26" fmla="*/ 1 w 34"/>
                  <a:gd name="T27" fmla="*/ 0 h 51"/>
                  <a:gd name="T28" fmla="*/ 1 w 34"/>
                  <a:gd name="T29" fmla="*/ 0 h 51"/>
                  <a:gd name="T30" fmla="*/ 1 w 34"/>
                  <a:gd name="T31" fmla="*/ 0 h 51"/>
                  <a:gd name="T32" fmla="*/ 1 w 34"/>
                  <a:gd name="T33" fmla="*/ 0 h 51"/>
                  <a:gd name="T34" fmla="*/ 1 w 34"/>
                  <a:gd name="T35" fmla="*/ 0 h 51"/>
                  <a:gd name="T36" fmla="*/ 1 w 34"/>
                  <a:gd name="T37" fmla="*/ 0 h 51"/>
                  <a:gd name="T38" fmla="*/ 1 w 34"/>
                  <a:gd name="T39" fmla="*/ 0 h 51"/>
                  <a:gd name="T40" fmla="*/ 1 w 34"/>
                  <a:gd name="T41" fmla="*/ 0 h 51"/>
                  <a:gd name="T42" fmla="*/ 1 w 34"/>
                  <a:gd name="T43" fmla="*/ 0 h 51"/>
                  <a:gd name="T44" fmla="*/ 1 w 34"/>
                  <a:gd name="T45" fmla="*/ 0 h 51"/>
                  <a:gd name="T46" fmla="*/ 1 w 34"/>
                  <a:gd name="T47" fmla="*/ 0 h 51"/>
                  <a:gd name="T48" fmla="*/ 1 w 34"/>
                  <a:gd name="T49" fmla="*/ 0 h 51"/>
                  <a:gd name="T50" fmla="*/ 1 w 34"/>
                  <a:gd name="T51" fmla="*/ 0 h 51"/>
                  <a:gd name="T52" fmla="*/ 0 w 34"/>
                  <a:gd name="T53" fmla="*/ 0 h 51"/>
                  <a:gd name="T54" fmla="*/ 0 w 34"/>
                  <a:gd name="T55" fmla="*/ 0 h 51"/>
                  <a:gd name="T56" fmla="*/ 1 w 34"/>
                  <a:gd name="T57" fmla="*/ 0 h 51"/>
                  <a:gd name="T58" fmla="*/ 1 w 34"/>
                  <a:gd name="T59" fmla="*/ 0 h 51"/>
                  <a:gd name="T60" fmla="*/ 1 w 34"/>
                  <a:gd name="T61" fmla="*/ 0 h 51"/>
                  <a:gd name="T62" fmla="*/ 1 w 34"/>
                  <a:gd name="T63" fmla="*/ 0 h 51"/>
                  <a:gd name="T64" fmla="*/ 1 w 34"/>
                  <a:gd name="T65" fmla="*/ 0 h 51"/>
                  <a:gd name="T66" fmla="*/ 1 w 34"/>
                  <a:gd name="T67" fmla="*/ 0 h 51"/>
                  <a:gd name="T68" fmla="*/ 1 w 34"/>
                  <a:gd name="T69" fmla="*/ 0 h 51"/>
                  <a:gd name="T70" fmla="*/ 1 w 34"/>
                  <a:gd name="T71" fmla="*/ 0 h 51"/>
                  <a:gd name="T72" fmla="*/ 1 w 34"/>
                  <a:gd name="T73" fmla="*/ 0 h 51"/>
                  <a:gd name="T74" fmla="*/ 1 w 34"/>
                  <a:gd name="T75" fmla="*/ 0 h 51"/>
                  <a:gd name="T76" fmla="*/ 1 w 34"/>
                  <a:gd name="T77" fmla="*/ 0 h 51"/>
                  <a:gd name="T78" fmla="*/ 1 w 34"/>
                  <a:gd name="T79" fmla="*/ 0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"/>
                  <a:gd name="T121" fmla="*/ 0 h 51"/>
                  <a:gd name="T122" fmla="*/ 34 w 34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" h="51">
                    <a:moveTo>
                      <a:pt x="33" y="18"/>
                    </a:moveTo>
                    <a:lnTo>
                      <a:pt x="33" y="20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608" y="864"/>
                <a:ext cx="60" cy="225"/>
              </a:xfrm>
              <a:custGeom>
                <a:avLst/>
                <a:gdLst>
                  <a:gd name="T0" fmla="*/ 1 w 120"/>
                  <a:gd name="T1" fmla="*/ 4 h 449"/>
                  <a:gd name="T2" fmla="*/ 0 w 120"/>
                  <a:gd name="T3" fmla="*/ 4 h 449"/>
                  <a:gd name="T4" fmla="*/ 0 w 120"/>
                  <a:gd name="T5" fmla="*/ 0 h 449"/>
                  <a:gd name="T6" fmla="*/ 1 w 120"/>
                  <a:gd name="T7" fmla="*/ 1 h 449"/>
                  <a:gd name="T8" fmla="*/ 1 w 120"/>
                  <a:gd name="T9" fmla="*/ 4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449"/>
                  <a:gd name="T17" fmla="*/ 120 w 120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449">
                    <a:moveTo>
                      <a:pt x="120" y="449"/>
                    </a:moveTo>
                    <a:lnTo>
                      <a:pt x="0" y="449"/>
                    </a:lnTo>
                    <a:lnTo>
                      <a:pt x="0" y="0"/>
                    </a:lnTo>
                    <a:lnTo>
                      <a:pt x="120" y="2"/>
                    </a:lnTo>
                    <a:lnTo>
                      <a:pt x="120" y="449"/>
                    </a:lnTo>
                    <a:close/>
                  </a:path>
                </a:pathLst>
              </a:custGeom>
              <a:solidFill>
                <a:srgbClr val="EE96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5223" y="880"/>
                <a:ext cx="13" cy="22"/>
              </a:xfrm>
              <a:custGeom>
                <a:avLst/>
                <a:gdLst>
                  <a:gd name="T0" fmla="*/ 1 w 25"/>
                  <a:gd name="T1" fmla="*/ 1 h 43"/>
                  <a:gd name="T2" fmla="*/ 1 w 25"/>
                  <a:gd name="T3" fmla="*/ 1 h 43"/>
                  <a:gd name="T4" fmla="*/ 1 w 25"/>
                  <a:gd name="T5" fmla="*/ 1 h 43"/>
                  <a:gd name="T6" fmla="*/ 1 w 25"/>
                  <a:gd name="T7" fmla="*/ 1 h 43"/>
                  <a:gd name="T8" fmla="*/ 1 w 25"/>
                  <a:gd name="T9" fmla="*/ 1 h 43"/>
                  <a:gd name="T10" fmla="*/ 1 w 25"/>
                  <a:gd name="T11" fmla="*/ 1 h 43"/>
                  <a:gd name="T12" fmla="*/ 1 w 25"/>
                  <a:gd name="T13" fmla="*/ 1 h 43"/>
                  <a:gd name="T14" fmla="*/ 1 w 25"/>
                  <a:gd name="T15" fmla="*/ 1 h 43"/>
                  <a:gd name="T16" fmla="*/ 1 w 25"/>
                  <a:gd name="T17" fmla="*/ 1 h 43"/>
                  <a:gd name="T18" fmla="*/ 1 w 25"/>
                  <a:gd name="T19" fmla="*/ 1 h 43"/>
                  <a:gd name="T20" fmla="*/ 1 w 25"/>
                  <a:gd name="T21" fmla="*/ 1 h 43"/>
                  <a:gd name="T22" fmla="*/ 1 w 25"/>
                  <a:gd name="T23" fmla="*/ 1 h 43"/>
                  <a:gd name="T24" fmla="*/ 1 w 25"/>
                  <a:gd name="T25" fmla="*/ 1 h 43"/>
                  <a:gd name="T26" fmla="*/ 1 w 25"/>
                  <a:gd name="T27" fmla="*/ 1 h 43"/>
                  <a:gd name="T28" fmla="*/ 1 w 25"/>
                  <a:gd name="T29" fmla="*/ 1 h 43"/>
                  <a:gd name="T30" fmla="*/ 1 w 25"/>
                  <a:gd name="T31" fmla="*/ 1 h 43"/>
                  <a:gd name="T32" fmla="*/ 1 w 25"/>
                  <a:gd name="T33" fmla="*/ 1 h 43"/>
                  <a:gd name="T34" fmla="*/ 1 w 25"/>
                  <a:gd name="T35" fmla="*/ 1 h 43"/>
                  <a:gd name="T36" fmla="*/ 1 w 25"/>
                  <a:gd name="T37" fmla="*/ 1 h 43"/>
                  <a:gd name="T38" fmla="*/ 1 w 25"/>
                  <a:gd name="T39" fmla="*/ 1 h 43"/>
                  <a:gd name="T40" fmla="*/ 1 w 25"/>
                  <a:gd name="T41" fmla="*/ 1 h 43"/>
                  <a:gd name="T42" fmla="*/ 1 w 25"/>
                  <a:gd name="T43" fmla="*/ 1 h 43"/>
                  <a:gd name="T44" fmla="*/ 1 w 25"/>
                  <a:gd name="T45" fmla="*/ 1 h 43"/>
                  <a:gd name="T46" fmla="*/ 1 w 25"/>
                  <a:gd name="T47" fmla="*/ 1 h 43"/>
                  <a:gd name="T48" fmla="*/ 1 w 25"/>
                  <a:gd name="T49" fmla="*/ 1 h 43"/>
                  <a:gd name="T50" fmla="*/ 1 w 25"/>
                  <a:gd name="T51" fmla="*/ 1 h 43"/>
                  <a:gd name="T52" fmla="*/ 1 w 25"/>
                  <a:gd name="T53" fmla="*/ 1 h 43"/>
                  <a:gd name="T54" fmla="*/ 1 w 25"/>
                  <a:gd name="T55" fmla="*/ 1 h 43"/>
                  <a:gd name="T56" fmla="*/ 0 w 25"/>
                  <a:gd name="T57" fmla="*/ 1 h 43"/>
                  <a:gd name="T58" fmla="*/ 0 w 25"/>
                  <a:gd name="T59" fmla="*/ 1 h 43"/>
                  <a:gd name="T60" fmla="*/ 0 w 25"/>
                  <a:gd name="T61" fmla="*/ 1 h 43"/>
                  <a:gd name="T62" fmla="*/ 0 w 25"/>
                  <a:gd name="T63" fmla="*/ 1 h 43"/>
                  <a:gd name="T64" fmla="*/ 0 w 25"/>
                  <a:gd name="T65" fmla="*/ 1 h 43"/>
                  <a:gd name="T66" fmla="*/ 0 w 25"/>
                  <a:gd name="T67" fmla="*/ 1 h 43"/>
                  <a:gd name="T68" fmla="*/ 0 w 25"/>
                  <a:gd name="T69" fmla="*/ 1 h 43"/>
                  <a:gd name="T70" fmla="*/ 0 w 25"/>
                  <a:gd name="T71" fmla="*/ 1 h 43"/>
                  <a:gd name="T72" fmla="*/ 0 w 25"/>
                  <a:gd name="T73" fmla="*/ 1 h 43"/>
                  <a:gd name="T74" fmla="*/ 1 w 25"/>
                  <a:gd name="T75" fmla="*/ 1 h 43"/>
                  <a:gd name="T76" fmla="*/ 1 w 25"/>
                  <a:gd name="T77" fmla="*/ 1 h 43"/>
                  <a:gd name="T78" fmla="*/ 1 w 25"/>
                  <a:gd name="T79" fmla="*/ 1 h 43"/>
                  <a:gd name="T80" fmla="*/ 1 w 25"/>
                  <a:gd name="T81" fmla="*/ 1 h 43"/>
                  <a:gd name="T82" fmla="*/ 1 w 25"/>
                  <a:gd name="T83" fmla="*/ 1 h 43"/>
                  <a:gd name="T84" fmla="*/ 1 w 25"/>
                  <a:gd name="T85" fmla="*/ 1 h 43"/>
                  <a:gd name="T86" fmla="*/ 1 w 25"/>
                  <a:gd name="T87" fmla="*/ 1 h 43"/>
                  <a:gd name="T88" fmla="*/ 1 w 25"/>
                  <a:gd name="T89" fmla="*/ 1 h 43"/>
                  <a:gd name="T90" fmla="*/ 1 w 25"/>
                  <a:gd name="T91" fmla="*/ 1 h 43"/>
                  <a:gd name="T92" fmla="*/ 1 w 25"/>
                  <a:gd name="T93" fmla="*/ 1 h 43"/>
                  <a:gd name="T94" fmla="*/ 1 w 25"/>
                  <a:gd name="T95" fmla="*/ 1 h 43"/>
                  <a:gd name="T96" fmla="*/ 1 w 25"/>
                  <a:gd name="T97" fmla="*/ 1 h 43"/>
                  <a:gd name="T98" fmla="*/ 1 w 25"/>
                  <a:gd name="T99" fmla="*/ 1 h 43"/>
                  <a:gd name="T100" fmla="*/ 1 w 25"/>
                  <a:gd name="T101" fmla="*/ 1 h 43"/>
                  <a:gd name="T102" fmla="*/ 1 w 25"/>
                  <a:gd name="T103" fmla="*/ 1 h 43"/>
                  <a:gd name="T104" fmla="*/ 1 w 25"/>
                  <a:gd name="T105" fmla="*/ 1 h 43"/>
                  <a:gd name="T106" fmla="*/ 1 w 25"/>
                  <a:gd name="T107" fmla="*/ 1 h 43"/>
                  <a:gd name="T108" fmla="*/ 1 w 25"/>
                  <a:gd name="T109" fmla="*/ 1 h 43"/>
                  <a:gd name="T110" fmla="*/ 1 w 25"/>
                  <a:gd name="T111" fmla="*/ 1 h 43"/>
                  <a:gd name="T112" fmla="*/ 1 w 25"/>
                  <a:gd name="T113" fmla="*/ 1 h 43"/>
                  <a:gd name="T114" fmla="*/ 1 w 25"/>
                  <a:gd name="T115" fmla="*/ 0 h 43"/>
                  <a:gd name="T116" fmla="*/ 1 w 25"/>
                  <a:gd name="T117" fmla="*/ 0 h 43"/>
                  <a:gd name="T118" fmla="*/ 1 w 25"/>
                  <a:gd name="T119" fmla="*/ 0 h 43"/>
                  <a:gd name="T120" fmla="*/ 1 w 25"/>
                  <a:gd name="T121" fmla="*/ 1 h 43"/>
                  <a:gd name="T122" fmla="*/ 1 w 25"/>
                  <a:gd name="T123" fmla="*/ 1 h 43"/>
                  <a:gd name="T124" fmla="*/ 1 w 25"/>
                  <a:gd name="T125" fmla="*/ 1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"/>
                  <a:gd name="T190" fmla="*/ 0 h 43"/>
                  <a:gd name="T191" fmla="*/ 25 w 25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" h="43">
                    <a:moveTo>
                      <a:pt x="25" y="2"/>
                    </a:moveTo>
                    <a:lnTo>
                      <a:pt x="25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5256" y="906"/>
                <a:ext cx="19" cy="18"/>
              </a:xfrm>
              <a:custGeom>
                <a:avLst/>
                <a:gdLst>
                  <a:gd name="T0" fmla="*/ 0 w 40"/>
                  <a:gd name="T1" fmla="*/ 0 h 37"/>
                  <a:gd name="T2" fmla="*/ 0 w 40"/>
                  <a:gd name="T3" fmla="*/ 0 h 37"/>
                  <a:gd name="T4" fmla="*/ 0 w 40"/>
                  <a:gd name="T5" fmla="*/ 0 h 37"/>
                  <a:gd name="T6" fmla="*/ 0 w 40"/>
                  <a:gd name="T7" fmla="*/ 0 h 37"/>
                  <a:gd name="T8" fmla="*/ 0 w 40"/>
                  <a:gd name="T9" fmla="*/ 0 h 37"/>
                  <a:gd name="T10" fmla="*/ 0 w 40"/>
                  <a:gd name="T11" fmla="*/ 0 h 37"/>
                  <a:gd name="T12" fmla="*/ 0 w 40"/>
                  <a:gd name="T13" fmla="*/ 0 h 37"/>
                  <a:gd name="T14" fmla="*/ 0 w 40"/>
                  <a:gd name="T15" fmla="*/ 0 h 37"/>
                  <a:gd name="T16" fmla="*/ 0 w 40"/>
                  <a:gd name="T17" fmla="*/ 0 h 37"/>
                  <a:gd name="T18" fmla="*/ 0 w 40"/>
                  <a:gd name="T19" fmla="*/ 0 h 37"/>
                  <a:gd name="T20" fmla="*/ 0 w 40"/>
                  <a:gd name="T21" fmla="*/ 0 h 37"/>
                  <a:gd name="T22" fmla="*/ 0 w 40"/>
                  <a:gd name="T23" fmla="*/ 0 h 37"/>
                  <a:gd name="T24" fmla="*/ 0 w 40"/>
                  <a:gd name="T25" fmla="*/ 0 h 37"/>
                  <a:gd name="T26" fmla="*/ 0 w 40"/>
                  <a:gd name="T27" fmla="*/ 0 h 37"/>
                  <a:gd name="T28" fmla="*/ 0 w 40"/>
                  <a:gd name="T29" fmla="*/ 0 h 37"/>
                  <a:gd name="T30" fmla="*/ 0 w 40"/>
                  <a:gd name="T31" fmla="*/ 0 h 37"/>
                  <a:gd name="T32" fmla="*/ 0 w 40"/>
                  <a:gd name="T33" fmla="*/ 0 h 37"/>
                  <a:gd name="T34" fmla="*/ 0 w 40"/>
                  <a:gd name="T35" fmla="*/ 0 h 37"/>
                  <a:gd name="T36" fmla="*/ 0 w 40"/>
                  <a:gd name="T37" fmla="*/ 0 h 37"/>
                  <a:gd name="T38" fmla="*/ 0 w 40"/>
                  <a:gd name="T39" fmla="*/ 0 h 37"/>
                  <a:gd name="T40" fmla="*/ 0 w 40"/>
                  <a:gd name="T41" fmla="*/ 0 h 37"/>
                  <a:gd name="T42" fmla="*/ 0 w 40"/>
                  <a:gd name="T43" fmla="*/ 0 h 37"/>
                  <a:gd name="T44" fmla="*/ 0 w 40"/>
                  <a:gd name="T45" fmla="*/ 0 h 37"/>
                  <a:gd name="T46" fmla="*/ 0 w 40"/>
                  <a:gd name="T47" fmla="*/ 0 h 37"/>
                  <a:gd name="T48" fmla="*/ 0 w 40"/>
                  <a:gd name="T49" fmla="*/ 0 h 37"/>
                  <a:gd name="T50" fmla="*/ 0 w 40"/>
                  <a:gd name="T51" fmla="*/ 0 h 37"/>
                  <a:gd name="T52" fmla="*/ 0 w 40"/>
                  <a:gd name="T53" fmla="*/ 0 h 37"/>
                  <a:gd name="T54" fmla="*/ 0 w 40"/>
                  <a:gd name="T55" fmla="*/ 0 h 37"/>
                  <a:gd name="T56" fmla="*/ 0 w 40"/>
                  <a:gd name="T57" fmla="*/ 0 h 37"/>
                  <a:gd name="T58" fmla="*/ 0 w 40"/>
                  <a:gd name="T59" fmla="*/ 0 h 37"/>
                  <a:gd name="T60" fmla="*/ 0 w 40"/>
                  <a:gd name="T61" fmla="*/ 0 h 37"/>
                  <a:gd name="T62" fmla="*/ 0 w 40"/>
                  <a:gd name="T63" fmla="*/ 0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37"/>
                  <a:gd name="T98" fmla="*/ 40 w 40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37">
                    <a:moveTo>
                      <a:pt x="40" y="9"/>
                    </a:moveTo>
                    <a:lnTo>
                      <a:pt x="38" y="9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475" y="911"/>
                <a:ext cx="61" cy="189"/>
              </a:xfrm>
              <a:custGeom>
                <a:avLst/>
                <a:gdLst>
                  <a:gd name="T0" fmla="*/ 1 w 121"/>
                  <a:gd name="T1" fmla="*/ 2 h 379"/>
                  <a:gd name="T2" fmla="*/ 1 w 121"/>
                  <a:gd name="T3" fmla="*/ 2 h 379"/>
                  <a:gd name="T4" fmla="*/ 1 w 121"/>
                  <a:gd name="T5" fmla="*/ 2 h 379"/>
                  <a:gd name="T6" fmla="*/ 1 w 121"/>
                  <a:gd name="T7" fmla="*/ 2 h 379"/>
                  <a:gd name="T8" fmla="*/ 1 w 121"/>
                  <a:gd name="T9" fmla="*/ 2 h 379"/>
                  <a:gd name="T10" fmla="*/ 1 w 121"/>
                  <a:gd name="T11" fmla="*/ 2 h 379"/>
                  <a:gd name="T12" fmla="*/ 1 w 121"/>
                  <a:gd name="T13" fmla="*/ 2 h 379"/>
                  <a:gd name="T14" fmla="*/ 1 w 121"/>
                  <a:gd name="T15" fmla="*/ 2 h 379"/>
                  <a:gd name="T16" fmla="*/ 1 w 121"/>
                  <a:gd name="T17" fmla="*/ 2 h 379"/>
                  <a:gd name="T18" fmla="*/ 1 w 121"/>
                  <a:gd name="T19" fmla="*/ 2 h 379"/>
                  <a:gd name="T20" fmla="*/ 1 w 121"/>
                  <a:gd name="T21" fmla="*/ 2 h 379"/>
                  <a:gd name="T22" fmla="*/ 1 w 121"/>
                  <a:gd name="T23" fmla="*/ 2 h 379"/>
                  <a:gd name="T24" fmla="*/ 1 w 121"/>
                  <a:gd name="T25" fmla="*/ 2 h 379"/>
                  <a:gd name="T26" fmla="*/ 1 w 121"/>
                  <a:gd name="T27" fmla="*/ 2 h 379"/>
                  <a:gd name="T28" fmla="*/ 1 w 121"/>
                  <a:gd name="T29" fmla="*/ 2 h 379"/>
                  <a:gd name="T30" fmla="*/ 1 w 121"/>
                  <a:gd name="T31" fmla="*/ 2 h 379"/>
                  <a:gd name="T32" fmla="*/ 1 w 121"/>
                  <a:gd name="T33" fmla="*/ 2 h 379"/>
                  <a:gd name="T34" fmla="*/ 1 w 121"/>
                  <a:gd name="T35" fmla="*/ 2 h 379"/>
                  <a:gd name="T36" fmla="*/ 1 w 121"/>
                  <a:gd name="T37" fmla="*/ 2 h 379"/>
                  <a:gd name="T38" fmla="*/ 1 w 121"/>
                  <a:gd name="T39" fmla="*/ 2 h 379"/>
                  <a:gd name="T40" fmla="*/ 1 w 121"/>
                  <a:gd name="T41" fmla="*/ 2 h 379"/>
                  <a:gd name="T42" fmla="*/ 1 w 121"/>
                  <a:gd name="T43" fmla="*/ 2 h 379"/>
                  <a:gd name="T44" fmla="*/ 1 w 121"/>
                  <a:gd name="T45" fmla="*/ 2 h 379"/>
                  <a:gd name="T46" fmla="*/ 1 w 121"/>
                  <a:gd name="T47" fmla="*/ 2 h 379"/>
                  <a:gd name="T48" fmla="*/ 1 w 121"/>
                  <a:gd name="T49" fmla="*/ 2 h 379"/>
                  <a:gd name="T50" fmla="*/ 1 w 121"/>
                  <a:gd name="T51" fmla="*/ 2 h 379"/>
                  <a:gd name="T52" fmla="*/ 1 w 121"/>
                  <a:gd name="T53" fmla="*/ 2 h 379"/>
                  <a:gd name="T54" fmla="*/ 1 w 121"/>
                  <a:gd name="T55" fmla="*/ 2 h 379"/>
                  <a:gd name="T56" fmla="*/ 1 w 121"/>
                  <a:gd name="T57" fmla="*/ 2 h 379"/>
                  <a:gd name="T58" fmla="*/ 1 w 121"/>
                  <a:gd name="T59" fmla="*/ 2 h 379"/>
                  <a:gd name="T60" fmla="*/ 1 w 121"/>
                  <a:gd name="T61" fmla="*/ 2 h 379"/>
                  <a:gd name="T62" fmla="*/ 1 w 121"/>
                  <a:gd name="T63" fmla="*/ 2 h 379"/>
                  <a:gd name="T64" fmla="*/ 1 w 121"/>
                  <a:gd name="T65" fmla="*/ 2 h 379"/>
                  <a:gd name="T66" fmla="*/ 1 w 121"/>
                  <a:gd name="T67" fmla="*/ 2 h 379"/>
                  <a:gd name="T68" fmla="*/ 1 w 121"/>
                  <a:gd name="T69" fmla="*/ 2 h 379"/>
                  <a:gd name="T70" fmla="*/ 1 w 121"/>
                  <a:gd name="T71" fmla="*/ 2 h 379"/>
                  <a:gd name="T72" fmla="*/ 0 w 121"/>
                  <a:gd name="T73" fmla="*/ 2 h 379"/>
                  <a:gd name="T74" fmla="*/ 0 w 121"/>
                  <a:gd name="T75" fmla="*/ 0 h 379"/>
                  <a:gd name="T76" fmla="*/ 1 w 121"/>
                  <a:gd name="T77" fmla="*/ 0 h 379"/>
                  <a:gd name="T78" fmla="*/ 1 w 121"/>
                  <a:gd name="T79" fmla="*/ 0 h 379"/>
                  <a:gd name="T80" fmla="*/ 1 w 121"/>
                  <a:gd name="T81" fmla="*/ 2 h 3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1"/>
                  <a:gd name="T124" fmla="*/ 0 h 379"/>
                  <a:gd name="T125" fmla="*/ 121 w 121"/>
                  <a:gd name="T126" fmla="*/ 379 h 3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1" h="379">
                    <a:moveTo>
                      <a:pt x="121" y="372"/>
                    </a:moveTo>
                    <a:lnTo>
                      <a:pt x="121" y="374"/>
                    </a:lnTo>
                    <a:lnTo>
                      <a:pt x="119" y="374"/>
                    </a:lnTo>
                    <a:lnTo>
                      <a:pt x="119" y="375"/>
                    </a:lnTo>
                    <a:lnTo>
                      <a:pt x="119" y="377"/>
                    </a:lnTo>
                    <a:lnTo>
                      <a:pt x="116" y="377"/>
                    </a:lnTo>
                    <a:lnTo>
                      <a:pt x="112" y="377"/>
                    </a:lnTo>
                    <a:lnTo>
                      <a:pt x="108" y="377"/>
                    </a:lnTo>
                    <a:lnTo>
                      <a:pt x="105" y="377"/>
                    </a:lnTo>
                    <a:lnTo>
                      <a:pt x="101" y="377"/>
                    </a:lnTo>
                    <a:lnTo>
                      <a:pt x="98" y="379"/>
                    </a:lnTo>
                    <a:lnTo>
                      <a:pt x="94" y="379"/>
                    </a:lnTo>
                    <a:lnTo>
                      <a:pt x="90" y="379"/>
                    </a:lnTo>
                    <a:lnTo>
                      <a:pt x="87" y="379"/>
                    </a:lnTo>
                    <a:lnTo>
                      <a:pt x="83" y="379"/>
                    </a:lnTo>
                    <a:lnTo>
                      <a:pt x="79" y="379"/>
                    </a:lnTo>
                    <a:lnTo>
                      <a:pt x="74" y="379"/>
                    </a:lnTo>
                    <a:lnTo>
                      <a:pt x="70" y="379"/>
                    </a:lnTo>
                    <a:lnTo>
                      <a:pt x="67" y="379"/>
                    </a:lnTo>
                    <a:lnTo>
                      <a:pt x="63" y="379"/>
                    </a:lnTo>
                    <a:lnTo>
                      <a:pt x="60" y="379"/>
                    </a:lnTo>
                    <a:lnTo>
                      <a:pt x="56" y="379"/>
                    </a:lnTo>
                    <a:lnTo>
                      <a:pt x="52" y="379"/>
                    </a:lnTo>
                    <a:lnTo>
                      <a:pt x="49" y="379"/>
                    </a:lnTo>
                    <a:lnTo>
                      <a:pt x="45" y="379"/>
                    </a:lnTo>
                    <a:lnTo>
                      <a:pt x="41" y="379"/>
                    </a:lnTo>
                    <a:lnTo>
                      <a:pt x="36" y="379"/>
                    </a:lnTo>
                    <a:lnTo>
                      <a:pt x="32" y="379"/>
                    </a:lnTo>
                    <a:lnTo>
                      <a:pt x="29" y="379"/>
                    </a:lnTo>
                    <a:lnTo>
                      <a:pt x="25" y="379"/>
                    </a:lnTo>
                    <a:lnTo>
                      <a:pt x="21" y="379"/>
                    </a:lnTo>
                    <a:lnTo>
                      <a:pt x="18" y="379"/>
                    </a:lnTo>
                    <a:lnTo>
                      <a:pt x="14" y="379"/>
                    </a:lnTo>
                    <a:lnTo>
                      <a:pt x="11" y="379"/>
                    </a:lnTo>
                    <a:lnTo>
                      <a:pt x="7" y="379"/>
                    </a:lnTo>
                    <a:lnTo>
                      <a:pt x="3" y="379"/>
                    </a:lnTo>
                    <a:lnTo>
                      <a:pt x="0" y="37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1" y="2"/>
                    </a:lnTo>
                    <a:lnTo>
                      <a:pt x="121" y="37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173" y="927"/>
                <a:ext cx="42" cy="34"/>
              </a:xfrm>
              <a:custGeom>
                <a:avLst/>
                <a:gdLst>
                  <a:gd name="T0" fmla="*/ 1 w 84"/>
                  <a:gd name="T1" fmla="*/ 0 h 69"/>
                  <a:gd name="T2" fmla="*/ 1 w 84"/>
                  <a:gd name="T3" fmla="*/ 0 h 69"/>
                  <a:gd name="T4" fmla="*/ 1 w 84"/>
                  <a:gd name="T5" fmla="*/ 0 h 69"/>
                  <a:gd name="T6" fmla="*/ 1 w 84"/>
                  <a:gd name="T7" fmla="*/ 0 h 69"/>
                  <a:gd name="T8" fmla="*/ 1 w 84"/>
                  <a:gd name="T9" fmla="*/ 0 h 69"/>
                  <a:gd name="T10" fmla="*/ 1 w 84"/>
                  <a:gd name="T11" fmla="*/ 0 h 69"/>
                  <a:gd name="T12" fmla="*/ 1 w 84"/>
                  <a:gd name="T13" fmla="*/ 0 h 69"/>
                  <a:gd name="T14" fmla="*/ 1 w 84"/>
                  <a:gd name="T15" fmla="*/ 0 h 69"/>
                  <a:gd name="T16" fmla="*/ 1 w 84"/>
                  <a:gd name="T17" fmla="*/ 0 h 69"/>
                  <a:gd name="T18" fmla="*/ 1 w 84"/>
                  <a:gd name="T19" fmla="*/ 0 h 69"/>
                  <a:gd name="T20" fmla="*/ 1 w 84"/>
                  <a:gd name="T21" fmla="*/ 0 h 69"/>
                  <a:gd name="T22" fmla="*/ 1 w 84"/>
                  <a:gd name="T23" fmla="*/ 0 h 69"/>
                  <a:gd name="T24" fmla="*/ 1 w 84"/>
                  <a:gd name="T25" fmla="*/ 0 h 69"/>
                  <a:gd name="T26" fmla="*/ 1 w 84"/>
                  <a:gd name="T27" fmla="*/ 0 h 69"/>
                  <a:gd name="T28" fmla="*/ 1 w 84"/>
                  <a:gd name="T29" fmla="*/ 0 h 69"/>
                  <a:gd name="T30" fmla="*/ 1 w 84"/>
                  <a:gd name="T31" fmla="*/ 0 h 69"/>
                  <a:gd name="T32" fmla="*/ 1 w 84"/>
                  <a:gd name="T33" fmla="*/ 0 h 69"/>
                  <a:gd name="T34" fmla="*/ 1 w 84"/>
                  <a:gd name="T35" fmla="*/ 0 h 69"/>
                  <a:gd name="T36" fmla="*/ 1 w 84"/>
                  <a:gd name="T37" fmla="*/ 0 h 69"/>
                  <a:gd name="T38" fmla="*/ 1 w 84"/>
                  <a:gd name="T39" fmla="*/ 0 h 69"/>
                  <a:gd name="T40" fmla="*/ 1 w 84"/>
                  <a:gd name="T41" fmla="*/ 0 h 69"/>
                  <a:gd name="T42" fmla="*/ 1 w 84"/>
                  <a:gd name="T43" fmla="*/ 0 h 69"/>
                  <a:gd name="T44" fmla="*/ 1 w 84"/>
                  <a:gd name="T45" fmla="*/ 0 h 69"/>
                  <a:gd name="T46" fmla="*/ 1 w 84"/>
                  <a:gd name="T47" fmla="*/ 0 h 69"/>
                  <a:gd name="T48" fmla="*/ 1 w 84"/>
                  <a:gd name="T49" fmla="*/ 0 h 69"/>
                  <a:gd name="T50" fmla="*/ 1 w 84"/>
                  <a:gd name="T51" fmla="*/ 0 h 69"/>
                  <a:gd name="T52" fmla="*/ 1 w 84"/>
                  <a:gd name="T53" fmla="*/ 0 h 69"/>
                  <a:gd name="T54" fmla="*/ 1 w 84"/>
                  <a:gd name="T55" fmla="*/ 0 h 69"/>
                  <a:gd name="T56" fmla="*/ 1 w 84"/>
                  <a:gd name="T57" fmla="*/ 0 h 69"/>
                  <a:gd name="T58" fmla="*/ 1 w 84"/>
                  <a:gd name="T59" fmla="*/ 0 h 69"/>
                  <a:gd name="T60" fmla="*/ 0 w 84"/>
                  <a:gd name="T61" fmla="*/ 0 h 69"/>
                  <a:gd name="T62" fmla="*/ 1 w 84"/>
                  <a:gd name="T63" fmla="*/ 0 h 69"/>
                  <a:gd name="T64" fmla="*/ 1 w 84"/>
                  <a:gd name="T65" fmla="*/ 0 h 69"/>
                  <a:gd name="T66" fmla="*/ 1 w 84"/>
                  <a:gd name="T67" fmla="*/ 0 h 69"/>
                  <a:gd name="T68" fmla="*/ 1 w 84"/>
                  <a:gd name="T69" fmla="*/ 0 h 69"/>
                  <a:gd name="T70" fmla="*/ 1 w 84"/>
                  <a:gd name="T71" fmla="*/ 0 h 69"/>
                  <a:gd name="T72" fmla="*/ 1 w 84"/>
                  <a:gd name="T73" fmla="*/ 0 h 69"/>
                  <a:gd name="T74" fmla="*/ 1 w 84"/>
                  <a:gd name="T75" fmla="*/ 0 h 69"/>
                  <a:gd name="T76" fmla="*/ 1 w 84"/>
                  <a:gd name="T77" fmla="*/ 0 h 69"/>
                  <a:gd name="T78" fmla="*/ 1 w 84"/>
                  <a:gd name="T79" fmla="*/ 0 h 69"/>
                  <a:gd name="T80" fmla="*/ 1 w 84"/>
                  <a:gd name="T81" fmla="*/ 0 h 69"/>
                  <a:gd name="T82" fmla="*/ 1 w 84"/>
                  <a:gd name="T83" fmla="*/ 0 h 69"/>
                  <a:gd name="T84" fmla="*/ 1 w 84"/>
                  <a:gd name="T85" fmla="*/ 0 h 69"/>
                  <a:gd name="T86" fmla="*/ 1 w 84"/>
                  <a:gd name="T87" fmla="*/ 0 h 69"/>
                  <a:gd name="T88" fmla="*/ 1 w 84"/>
                  <a:gd name="T89" fmla="*/ 0 h 69"/>
                  <a:gd name="T90" fmla="*/ 1 w 84"/>
                  <a:gd name="T91" fmla="*/ 0 h 69"/>
                  <a:gd name="T92" fmla="*/ 1 w 84"/>
                  <a:gd name="T93" fmla="*/ 0 h 69"/>
                  <a:gd name="T94" fmla="*/ 1 w 84"/>
                  <a:gd name="T95" fmla="*/ 0 h 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4"/>
                  <a:gd name="T145" fmla="*/ 0 h 69"/>
                  <a:gd name="T146" fmla="*/ 84 w 84"/>
                  <a:gd name="T147" fmla="*/ 69 h 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4" h="69">
                    <a:moveTo>
                      <a:pt x="84" y="27"/>
                    </a:moveTo>
                    <a:lnTo>
                      <a:pt x="84" y="29"/>
                    </a:lnTo>
                    <a:lnTo>
                      <a:pt x="84" y="31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5" y="44"/>
                    </a:lnTo>
                    <a:lnTo>
                      <a:pt x="75" y="45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9" y="49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2" y="54"/>
                    </a:lnTo>
                    <a:lnTo>
                      <a:pt x="60" y="56"/>
                    </a:lnTo>
                    <a:lnTo>
                      <a:pt x="58" y="56"/>
                    </a:lnTo>
                    <a:lnTo>
                      <a:pt x="56" y="58"/>
                    </a:lnTo>
                    <a:lnTo>
                      <a:pt x="55" y="60"/>
                    </a:lnTo>
                    <a:lnTo>
                      <a:pt x="53" y="62"/>
                    </a:lnTo>
                    <a:lnTo>
                      <a:pt x="51" y="64"/>
                    </a:lnTo>
                    <a:lnTo>
                      <a:pt x="49" y="64"/>
                    </a:lnTo>
                    <a:lnTo>
                      <a:pt x="47" y="65"/>
                    </a:lnTo>
                    <a:lnTo>
                      <a:pt x="46" y="67"/>
                    </a:lnTo>
                    <a:lnTo>
                      <a:pt x="44" y="69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7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7" y="56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9" y="13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7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183" y="938"/>
                <a:ext cx="23" cy="17"/>
              </a:xfrm>
              <a:custGeom>
                <a:avLst/>
                <a:gdLst>
                  <a:gd name="T0" fmla="*/ 1 w 45"/>
                  <a:gd name="T1" fmla="*/ 1 h 32"/>
                  <a:gd name="T2" fmla="*/ 1 w 45"/>
                  <a:gd name="T3" fmla="*/ 1 h 32"/>
                  <a:gd name="T4" fmla="*/ 1 w 45"/>
                  <a:gd name="T5" fmla="*/ 1 h 32"/>
                  <a:gd name="T6" fmla="*/ 1 w 45"/>
                  <a:gd name="T7" fmla="*/ 1 h 32"/>
                  <a:gd name="T8" fmla="*/ 1 w 45"/>
                  <a:gd name="T9" fmla="*/ 1 h 32"/>
                  <a:gd name="T10" fmla="*/ 1 w 45"/>
                  <a:gd name="T11" fmla="*/ 1 h 32"/>
                  <a:gd name="T12" fmla="*/ 1 w 45"/>
                  <a:gd name="T13" fmla="*/ 1 h 32"/>
                  <a:gd name="T14" fmla="*/ 1 w 45"/>
                  <a:gd name="T15" fmla="*/ 1 h 32"/>
                  <a:gd name="T16" fmla="*/ 1 w 45"/>
                  <a:gd name="T17" fmla="*/ 1 h 32"/>
                  <a:gd name="T18" fmla="*/ 1 w 45"/>
                  <a:gd name="T19" fmla="*/ 1 h 32"/>
                  <a:gd name="T20" fmla="*/ 1 w 45"/>
                  <a:gd name="T21" fmla="*/ 1 h 32"/>
                  <a:gd name="T22" fmla="*/ 1 w 45"/>
                  <a:gd name="T23" fmla="*/ 1 h 32"/>
                  <a:gd name="T24" fmla="*/ 1 w 45"/>
                  <a:gd name="T25" fmla="*/ 1 h 32"/>
                  <a:gd name="T26" fmla="*/ 1 w 45"/>
                  <a:gd name="T27" fmla="*/ 1 h 32"/>
                  <a:gd name="T28" fmla="*/ 1 w 45"/>
                  <a:gd name="T29" fmla="*/ 1 h 32"/>
                  <a:gd name="T30" fmla="*/ 1 w 45"/>
                  <a:gd name="T31" fmla="*/ 1 h 32"/>
                  <a:gd name="T32" fmla="*/ 1 w 45"/>
                  <a:gd name="T33" fmla="*/ 1 h 32"/>
                  <a:gd name="T34" fmla="*/ 1 w 45"/>
                  <a:gd name="T35" fmla="*/ 1 h 32"/>
                  <a:gd name="T36" fmla="*/ 1 w 45"/>
                  <a:gd name="T37" fmla="*/ 1 h 32"/>
                  <a:gd name="T38" fmla="*/ 1 w 45"/>
                  <a:gd name="T39" fmla="*/ 1 h 32"/>
                  <a:gd name="T40" fmla="*/ 1 w 45"/>
                  <a:gd name="T41" fmla="*/ 1 h 32"/>
                  <a:gd name="T42" fmla="*/ 0 w 45"/>
                  <a:gd name="T43" fmla="*/ 1 h 32"/>
                  <a:gd name="T44" fmla="*/ 1 w 45"/>
                  <a:gd name="T45" fmla="*/ 1 h 32"/>
                  <a:gd name="T46" fmla="*/ 1 w 45"/>
                  <a:gd name="T47" fmla="*/ 1 h 32"/>
                  <a:gd name="T48" fmla="*/ 1 w 45"/>
                  <a:gd name="T49" fmla="*/ 0 h 32"/>
                  <a:gd name="T50" fmla="*/ 1 w 45"/>
                  <a:gd name="T51" fmla="*/ 0 h 32"/>
                  <a:gd name="T52" fmla="*/ 1 w 45"/>
                  <a:gd name="T53" fmla="*/ 0 h 32"/>
                  <a:gd name="T54" fmla="*/ 1 w 45"/>
                  <a:gd name="T55" fmla="*/ 0 h 32"/>
                  <a:gd name="T56" fmla="*/ 1 w 45"/>
                  <a:gd name="T57" fmla="*/ 0 h 32"/>
                  <a:gd name="T58" fmla="*/ 1 w 45"/>
                  <a:gd name="T59" fmla="*/ 1 h 32"/>
                  <a:gd name="T60" fmla="*/ 1 w 45"/>
                  <a:gd name="T61" fmla="*/ 1 h 32"/>
                  <a:gd name="T62" fmla="*/ 1 w 45"/>
                  <a:gd name="T63" fmla="*/ 1 h 32"/>
                  <a:gd name="T64" fmla="*/ 1 w 45"/>
                  <a:gd name="T65" fmla="*/ 1 h 32"/>
                  <a:gd name="T66" fmla="*/ 1 w 45"/>
                  <a:gd name="T67" fmla="*/ 1 h 32"/>
                  <a:gd name="T68" fmla="*/ 1 w 45"/>
                  <a:gd name="T69" fmla="*/ 1 h 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"/>
                  <a:gd name="T106" fmla="*/ 0 h 32"/>
                  <a:gd name="T107" fmla="*/ 45 w 45"/>
                  <a:gd name="T108" fmla="*/ 32 h 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" h="32">
                    <a:moveTo>
                      <a:pt x="45" y="11"/>
                    </a:moveTo>
                    <a:lnTo>
                      <a:pt x="44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F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4302" y="976"/>
                <a:ext cx="29" cy="17"/>
              </a:xfrm>
              <a:custGeom>
                <a:avLst/>
                <a:gdLst>
                  <a:gd name="T0" fmla="*/ 1 w 58"/>
                  <a:gd name="T1" fmla="*/ 1 h 32"/>
                  <a:gd name="T2" fmla="*/ 1 w 58"/>
                  <a:gd name="T3" fmla="*/ 1 h 32"/>
                  <a:gd name="T4" fmla="*/ 1 w 58"/>
                  <a:gd name="T5" fmla="*/ 1 h 32"/>
                  <a:gd name="T6" fmla="*/ 1 w 58"/>
                  <a:gd name="T7" fmla="*/ 1 h 32"/>
                  <a:gd name="T8" fmla="*/ 1 w 58"/>
                  <a:gd name="T9" fmla="*/ 1 h 32"/>
                  <a:gd name="T10" fmla="*/ 0 w 58"/>
                  <a:gd name="T11" fmla="*/ 1 h 32"/>
                  <a:gd name="T12" fmla="*/ 0 w 58"/>
                  <a:gd name="T13" fmla="*/ 1 h 32"/>
                  <a:gd name="T14" fmla="*/ 0 w 58"/>
                  <a:gd name="T15" fmla="*/ 1 h 32"/>
                  <a:gd name="T16" fmla="*/ 0 w 58"/>
                  <a:gd name="T17" fmla="*/ 1 h 32"/>
                  <a:gd name="T18" fmla="*/ 0 w 58"/>
                  <a:gd name="T19" fmla="*/ 1 h 32"/>
                  <a:gd name="T20" fmla="*/ 0 w 58"/>
                  <a:gd name="T21" fmla="*/ 1 h 32"/>
                  <a:gd name="T22" fmla="*/ 0 w 58"/>
                  <a:gd name="T23" fmla="*/ 1 h 32"/>
                  <a:gd name="T24" fmla="*/ 0 w 58"/>
                  <a:gd name="T25" fmla="*/ 1 h 32"/>
                  <a:gd name="T26" fmla="*/ 0 w 58"/>
                  <a:gd name="T27" fmla="*/ 1 h 32"/>
                  <a:gd name="T28" fmla="*/ 0 w 58"/>
                  <a:gd name="T29" fmla="*/ 1 h 32"/>
                  <a:gd name="T30" fmla="*/ 0 w 58"/>
                  <a:gd name="T31" fmla="*/ 1 h 32"/>
                  <a:gd name="T32" fmla="*/ 0 w 58"/>
                  <a:gd name="T33" fmla="*/ 1 h 32"/>
                  <a:gd name="T34" fmla="*/ 1 w 58"/>
                  <a:gd name="T35" fmla="*/ 1 h 32"/>
                  <a:gd name="T36" fmla="*/ 1 w 58"/>
                  <a:gd name="T37" fmla="*/ 1 h 32"/>
                  <a:gd name="T38" fmla="*/ 1 w 58"/>
                  <a:gd name="T39" fmla="*/ 1 h 32"/>
                  <a:gd name="T40" fmla="*/ 1 w 58"/>
                  <a:gd name="T41" fmla="*/ 1 h 32"/>
                  <a:gd name="T42" fmla="*/ 1 w 58"/>
                  <a:gd name="T43" fmla="*/ 1 h 32"/>
                  <a:gd name="T44" fmla="*/ 1 w 58"/>
                  <a:gd name="T45" fmla="*/ 1 h 32"/>
                  <a:gd name="T46" fmla="*/ 1 w 58"/>
                  <a:gd name="T47" fmla="*/ 0 h 32"/>
                  <a:gd name="T48" fmla="*/ 1 w 58"/>
                  <a:gd name="T49" fmla="*/ 0 h 32"/>
                  <a:gd name="T50" fmla="*/ 1 w 58"/>
                  <a:gd name="T51" fmla="*/ 0 h 32"/>
                  <a:gd name="T52" fmla="*/ 1 w 58"/>
                  <a:gd name="T53" fmla="*/ 0 h 32"/>
                  <a:gd name="T54" fmla="*/ 1 w 58"/>
                  <a:gd name="T55" fmla="*/ 0 h 32"/>
                  <a:gd name="T56" fmla="*/ 1 w 58"/>
                  <a:gd name="T57" fmla="*/ 0 h 32"/>
                  <a:gd name="T58" fmla="*/ 1 w 58"/>
                  <a:gd name="T59" fmla="*/ 0 h 32"/>
                  <a:gd name="T60" fmla="*/ 1 w 58"/>
                  <a:gd name="T61" fmla="*/ 0 h 32"/>
                  <a:gd name="T62" fmla="*/ 1 w 58"/>
                  <a:gd name="T63" fmla="*/ 0 h 32"/>
                  <a:gd name="T64" fmla="*/ 1 w 58"/>
                  <a:gd name="T65" fmla="*/ 0 h 32"/>
                  <a:gd name="T66" fmla="*/ 1 w 58"/>
                  <a:gd name="T67" fmla="*/ 0 h 32"/>
                  <a:gd name="T68" fmla="*/ 1 w 58"/>
                  <a:gd name="T69" fmla="*/ 0 h 32"/>
                  <a:gd name="T70" fmla="*/ 1 w 58"/>
                  <a:gd name="T71" fmla="*/ 0 h 32"/>
                  <a:gd name="T72" fmla="*/ 1 w 58"/>
                  <a:gd name="T73" fmla="*/ 0 h 32"/>
                  <a:gd name="T74" fmla="*/ 1 w 58"/>
                  <a:gd name="T75" fmla="*/ 0 h 32"/>
                  <a:gd name="T76" fmla="*/ 1 w 58"/>
                  <a:gd name="T77" fmla="*/ 0 h 32"/>
                  <a:gd name="T78" fmla="*/ 1 w 58"/>
                  <a:gd name="T79" fmla="*/ 0 h 32"/>
                  <a:gd name="T80" fmla="*/ 1 w 58"/>
                  <a:gd name="T81" fmla="*/ 0 h 32"/>
                  <a:gd name="T82" fmla="*/ 1 w 58"/>
                  <a:gd name="T83" fmla="*/ 0 h 32"/>
                  <a:gd name="T84" fmla="*/ 1 w 58"/>
                  <a:gd name="T85" fmla="*/ 0 h 32"/>
                  <a:gd name="T86" fmla="*/ 1 w 58"/>
                  <a:gd name="T87" fmla="*/ 0 h 32"/>
                  <a:gd name="T88" fmla="*/ 1 w 58"/>
                  <a:gd name="T89" fmla="*/ 0 h 32"/>
                  <a:gd name="T90" fmla="*/ 1 w 58"/>
                  <a:gd name="T91" fmla="*/ 0 h 32"/>
                  <a:gd name="T92" fmla="*/ 1 w 58"/>
                  <a:gd name="T93" fmla="*/ 0 h 32"/>
                  <a:gd name="T94" fmla="*/ 1 w 58"/>
                  <a:gd name="T95" fmla="*/ 0 h 32"/>
                  <a:gd name="T96" fmla="*/ 1 w 58"/>
                  <a:gd name="T97" fmla="*/ 0 h 32"/>
                  <a:gd name="T98" fmla="*/ 1 w 58"/>
                  <a:gd name="T99" fmla="*/ 1 h 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"/>
                  <a:gd name="T151" fmla="*/ 0 h 32"/>
                  <a:gd name="T152" fmla="*/ 58 w 58"/>
                  <a:gd name="T153" fmla="*/ 32 h 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" h="32">
                    <a:moveTo>
                      <a:pt x="58" y="32"/>
                    </a:move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3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5224" y="980"/>
                <a:ext cx="46" cy="123"/>
              </a:xfrm>
              <a:custGeom>
                <a:avLst/>
                <a:gdLst>
                  <a:gd name="T0" fmla="*/ 1 w 92"/>
                  <a:gd name="T1" fmla="*/ 1 h 246"/>
                  <a:gd name="T2" fmla="*/ 1 w 92"/>
                  <a:gd name="T3" fmla="*/ 1 h 246"/>
                  <a:gd name="T4" fmla="*/ 1 w 92"/>
                  <a:gd name="T5" fmla="*/ 1 h 246"/>
                  <a:gd name="T6" fmla="*/ 1 w 92"/>
                  <a:gd name="T7" fmla="*/ 1 h 246"/>
                  <a:gd name="T8" fmla="*/ 1 w 92"/>
                  <a:gd name="T9" fmla="*/ 1 h 246"/>
                  <a:gd name="T10" fmla="*/ 1 w 92"/>
                  <a:gd name="T11" fmla="*/ 1 h 246"/>
                  <a:gd name="T12" fmla="*/ 1 w 92"/>
                  <a:gd name="T13" fmla="*/ 1 h 246"/>
                  <a:gd name="T14" fmla="*/ 1 w 92"/>
                  <a:gd name="T15" fmla="*/ 1 h 246"/>
                  <a:gd name="T16" fmla="*/ 1 w 92"/>
                  <a:gd name="T17" fmla="*/ 1 h 246"/>
                  <a:gd name="T18" fmla="*/ 1 w 92"/>
                  <a:gd name="T19" fmla="*/ 1 h 246"/>
                  <a:gd name="T20" fmla="*/ 1 w 92"/>
                  <a:gd name="T21" fmla="*/ 1 h 246"/>
                  <a:gd name="T22" fmla="*/ 1 w 92"/>
                  <a:gd name="T23" fmla="*/ 1 h 246"/>
                  <a:gd name="T24" fmla="*/ 1 w 92"/>
                  <a:gd name="T25" fmla="*/ 1 h 246"/>
                  <a:gd name="T26" fmla="*/ 1 w 92"/>
                  <a:gd name="T27" fmla="*/ 1 h 246"/>
                  <a:gd name="T28" fmla="*/ 1 w 92"/>
                  <a:gd name="T29" fmla="*/ 1 h 246"/>
                  <a:gd name="T30" fmla="*/ 1 w 92"/>
                  <a:gd name="T31" fmla="*/ 1 h 246"/>
                  <a:gd name="T32" fmla="*/ 1 w 92"/>
                  <a:gd name="T33" fmla="*/ 1 h 246"/>
                  <a:gd name="T34" fmla="*/ 1 w 92"/>
                  <a:gd name="T35" fmla="*/ 1 h 246"/>
                  <a:gd name="T36" fmla="*/ 1 w 92"/>
                  <a:gd name="T37" fmla="*/ 1 h 246"/>
                  <a:gd name="T38" fmla="*/ 1 w 92"/>
                  <a:gd name="T39" fmla="*/ 1 h 246"/>
                  <a:gd name="T40" fmla="*/ 1 w 92"/>
                  <a:gd name="T41" fmla="*/ 1 h 246"/>
                  <a:gd name="T42" fmla="*/ 1 w 92"/>
                  <a:gd name="T43" fmla="*/ 1 h 246"/>
                  <a:gd name="T44" fmla="*/ 1 w 92"/>
                  <a:gd name="T45" fmla="*/ 1 h 246"/>
                  <a:gd name="T46" fmla="*/ 1 w 92"/>
                  <a:gd name="T47" fmla="*/ 1 h 246"/>
                  <a:gd name="T48" fmla="*/ 1 w 92"/>
                  <a:gd name="T49" fmla="*/ 1 h 246"/>
                  <a:gd name="T50" fmla="*/ 1 w 92"/>
                  <a:gd name="T51" fmla="*/ 1 h 246"/>
                  <a:gd name="T52" fmla="*/ 1 w 92"/>
                  <a:gd name="T53" fmla="*/ 1 h 246"/>
                  <a:gd name="T54" fmla="*/ 1 w 92"/>
                  <a:gd name="T55" fmla="*/ 1 h 246"/>
                  <a:gd name="T56" fmla="*/ 1 w 92"/>
                  <a:gd name="T57" fmla="*/ 1 h 246"/>
                  <a:gd name="T58" fmla="*/ 1 w 92"/>
                  <a:gd name="T59" fmla="*/ 2 h 246"/>
                  <a:gd name="T60" fmla="*/ 1 w 92"/>
                  <a:gd name="T61" fmla="*/ 2 h 246"/>
                  <a:gd name="T62" fmla="*/ 1 w 92"/>
                  <a:gd name="T63" fmla="*/ 2 h 246"/>
                  <a:gd name="T64" fmla="*/ 1 w 92"/>
                  <a:gd name="T65" fmla="*/ 2 h 246"/>
                  <a:gd name="T66" fmla="*/ 1 w 92"/>
                  <a:gd name="T67" fmla="*/ 2 h 246"/>
                  <a:gd name="T68" fmla="*/ 1 w 92"/>
                  <a:gd name="T69" fmla="*/ 2 h 246"/>
                  <a:gd name="T70" fmla="*/ 1 w 92"/>
                  <a:gd name="T71" fmla="*/ 2 h 246"/>
                  <a:gd name="T72" fmla="*/ 1 w 92"/>
                  <a:gd name="T73" fmla="*/ 2 h 246"/>
                  <a:gd name="T74" fmla="*/ 1 w 92"/>
                  <a:gd name="T75" fmla="*/ 2 h 246"/>
                  <a:gd name="T76" fmla="*/ 1 w 92"/>
                  <a:gd name="T77" fmla="*/ 2 h 246"/>
                  <a:gd name="T78" fmla="*/ 1 w 92"/>
                  <a:gd name="T79" fmla="*/ 2 h 246"/>
                  <a:gd name="T80" fmla="*/ 1 w 92"/>
                  <a:gd name="T81" fmla="*/ 2 h 246"/>
                  <a:gd name="T82" fmla="*/ 1 w 92"/>
                  <a:gd name="T83" fmla="*/ 2 h 246"/>
                  <a:gd name="T84" fmla="*/ 1 w 92"/>
                  <a:gd name="T85" fmla="*/ 2 h 246"/>
                  <a:gd name="T86" fmla="*/ 1 w 92"/>
                  <a:gd name="T87" fmla="*/ 2 h 246"/>
                  <a:gd name="T88" fmla="*/ 1 w 92"/>
                  <a:gd name="T89" fmla="*/ 2 h 246"/>
                  <a:gd name="T90" fmla="*/ 1 w 92"/>
                  <a:gd name="T91" fmla="*/ 2 h 246"/>
                  <a:gd name="T92" fmla="*/ 1 w 92"/>
                  <a:gd name="T93" fmla="*/ 2 h 246"/>
                  <a:gd name="T94" fmla="*/ 1 w 92"/>
                  <a:gd name="T95" fmla="*/ 2 h 246"/>
                  <a:gd name="T96" fmla="*/ 1 w 92"/>
                  <a:gd name="T97" fmla="*/ 2 h 246"/>
                  <a:gd name="T98" fmla="*/ 1 w 92"/>
                  <a:gd name="T99" fmla="*/ 2 h 246"/>
                  <a:gd name="T100" fmla="*/ 1 w 92"/>
                  <a:gd name="T101" fmla="*/ 2 h 246"/>
                  <a:gd name="T102" fmla="*/ 1 w 92"/>
                  <a:gd name="T103" fmla="*/ 2 h 246"/>
                  <a:gd name="T104" fmla="*/ 1 w 92"/>
                  <a:gd name="T105" fmla="*/ 2 h 246"/>
                  <a:gd name="T106" fmla="*/ 1 w 92"/>
                  <a:gd name="T107" fmla="*/ 2 h 246"/>
                  <a:gd name="T108" fmla="*/ 1 w 92"/>
                  <a:gd name="T109" fmla="*/ 1 h 246"/>
                  <a:gd name="T110" fmla="*/ 1 w 92"/>
                  <a:gd name="T111" fmla="*/ 1 h 246"/>
                  <a:gd name="T112" fmla="*/ 1 w 92"/>
                  <a:gd name="T113" fmla="*/ 1 h 246"/>
                  <a:gd name="T114" fmla="*/ 1 w 92"/>
                  <a:gd name="T115" fmla="*/ 1 h 246"/>
                  <a:gd name="T116" fmla="*/ 1 w 92"/>
                  <a:gd name="T117" fmla="*/ 1 h 246"/>
                  <a:gd name="T118" fmla="*/ 1 w 92"/>
                  <a:gd name="T119" fmla="*/ 1 h 246"/>
                  <a:gd name="T120" fmla="*/ 1 w 92"/>
                  <a:gd name="T121" fmla="*/ 1 h 246"/>
                  <a:gd name="T122" fmla="*/ 1 w 92"/>
                  <a:gd name="T123" fmla="*/ 0 h 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246"/>
                  <a:gd name="T188" fmla="*/ 92 w 92"/>
                  <a:gd name="T189" fmla="*/ 246 h 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246">
                    <a:moveTo>
                      <a:pt x="59" y="2"/>
                    </a:moveTo>
                    <a:lnTo>
                      <a:pt x="61" y="5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5" y="15"/>
                    </a:lnTo>
                    <a:lnTo>
                      <a:pt x="65" y="18"/>
                    </a:lnTo>
                    <a:lnTo>
                      <a:pt x="67" y="22"/>
                    </a:lnTo>
                    <a:lnTo>
                      <a:pt x="69" y="24"/>
                    </a:lnTo>
                    <a:lnTo>
                      <a:pt x="69" y="27"/>
                    </a:lnTo>
                    <a:lnTo>
                      <a:pt x="70" y="31"/>
                    </a:lnTo>
                    <a:lnTo>
                      <a:pt x="70" y="34"/>
                    </a:lnTo>
                    <a:lnTo>
                      <a:pt x="72" y="36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6" y="47"/>
                    </a:lnTo>
                    <a:lnTo>
                      <a:pt x="76" y="51"/>
                    </a:lnTo>
                    <a:lnTo>
                      <a:pt x="78" y="53"/>
                    </a:lnTo>
                    <a:lnTo>
                      <a:pt x="79" y="56"/>
                    </a:lnTo>
                    <a:lnTo>
                      <a:pt x="79" y="60"/>
                    </a:lnTo>
                    <a:lnTo>
                      <a:pt x="81" y="63"/>
                    </a:lnTo>
                    <a:lnTo>
                      <a:pt x="81" y="67"/>
                    </a:lnTo>
                    <a:lnTo>
                      <a:pt x="83" y="69"/>
                    </a:lnTo>
                    <a:lnTo>
                      <a:pt x="83" y="72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87" y="83"/>
                    </a:lnTo>
                    <a:lnTo>
                      <a:pt x="87" y="87"/>
                    </a:lnTo>
                    <a:lnTo>
                      <a:pt x="88" y="89"/>
                    </a:lnTo>
                    <a:lnTo>
                      <a:pt x="88" y="92"/>
                    </a:lnTo>
                    <a:lnTo>
                      <a:pt x="90" y="96"/>
                    </a:lnTo>
                    <a:lnTo>
                      <a:pt x="90" y="100"/>
                    </a:lnTo>
                    <a:lnTo>
                      <a:pt x="90" y="103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9"/>
                    </a:lnTo>
                    <a:lnTo>
                      <a:pt x="87" y="109"/>
                    </a:lnTo>
                    <a:lnTo>
                      <a:pt x="85" y="109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9" y="111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4" y="114"/>
                    </a:lnTo>
                    <a:lnTo>
                      <a:pt x="72" y="114"/>
                    </a:lnTo>
                    <a:lnTo>
                      <a:pt x="70" y="114"/>
                    </a:lnTo>
                    <a:lnTo>
                      <a:pt x="70" y="116"/>
                    </a:lnTo>
                    <a:lnTo>
                      <a:pt x="69" y="116"/>
                    </a:lnTo>
                    <a:lnTo>
                      <a:pt x="67" y="118"/>
                    </a:lnTo>
                    <a:lnTo>
                      <a:pt x="65" y="118"/>
                    </a:lnTo>
                    <a:lnTo>
                      <a:pt x="63" y="120"/>
                    </a:lnTo>
                    <a:lnTo>
                      <a:pt x="61" y="120"/>
                    </a:lnTo>
                    <a:lnTo>
                      <a:pt x="61" y="121"/>
                    </a:lnTo>
                    <a:lnTo>
                      <a:pt x="59" y="121"/>
                    </a:lnTo>
                    <a:lnTo>
                      <a:pt x="59" y="123"/>
                    </a:lnTo>
                    <a:lnTo>
                      <a:pt x="58" y="123"/>
                    </a:lnTo>
                    <a:lnTo>
                      <a:pt x="58" y="125"/>
                    </a:lnTo>
                    <a:lnTo>
                      <a:pt x="58" y="127"/>
                    </a:lnTo>
                    <a:lnTo>
                      <a:pt x="59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3" y="136"/>
                    </a:lnTo>
                    <a:lnTo>
                      <a:pt x="65" y="138"/>
                    </a:lnTo>
                    <a:lnTo>
                      <a:pt x="67" y="140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3"/>
                    </a:lnTo>
                    <a:lnTo>
                      <a:pt x="72" y="143"/>
                    </a:lnTo>
                    <a:lnTo>
                      <a:pt x="74" y="145"/>
                    </a:lnTo>
                    <a:lnTo>
                      <a:pt x="76" y="147"/>
                    </a:lnTo>
                    <a:lnTo>
                      <a:pt x="78" y="147"/>
                    </a:lnTo>
                    <a:lnTo>
                      <a:pt x="79" y="149"/>
                    </a:lnTo>
                    <a:lnTo>
                      <a:pt x="81" y="150"/>
                    </a:lnTo>
                    <a:lnTo>
                      <a:pt x="83" y="152"/>
                    </a:lnTo>
                    <a:lnTo>
                      <a:pt x="85" y="152"/>
                    </a:lnTo>
                    <a:lnTo>
                      <a:pt x="85" y="154"/>
                    </a:lnTo>
                    <a:lnTo>
                      <a:pt x="16" y="239"/>
                    </a:lnTo>
                    <a:lnTo>
                      <a:pt x="14" y="239"/>
                    </a:lnTo>
                    <a:lnTo>
                      <a:pt x="12" y="239"/>
                    </a:lnTo>
                    <a:lnTo>
                      <a:pt x="12" y="241"/>
                    </a:lnTo>
                    <a:lnTo>
                      <a:pt x="11" y="241"/>
                    </a:lnTo>
                    <a:lnTo>
                      <a:pt x="9" y="241"/>
                    </a:lnTo>
                    <a:lnTo>
                      <a:pt x="7" y="241"/>
                    </a:lnTo>
                    <a:lnTo>
                      <a:pt x="7" y="243"/>
                    </a:lnTo>
                    <a:lnTo>
                      <a:pt x="5" y="243"/>
                    </a:lnTo>
                    <a:lnTo>
                      <a:pt x="3" y="243"/>
                    </a:lnTo>
                    <a:lnTo>
                      <a:pt x="3" y="245"/>
                    </a:lnTo>
                    <a:lnTo>
                      <a:pt x="2" y="245"/>
                    </a:lnTo>
                    <a:lnTo>
                      <a:pt x="0" y="246"/>
                    </a:lnTo>
                    <a:lnTo>
                      <a:pt x="2" y="239"/>
                    </a:lnTo>
                    <a:lnTo>
                      <a:pt x="2" y="234"/>
                    </a:lnTo>
                    <a:lnTo>
                      <a:pt x="3" y="226"/>
                    </a:lnTo>
                    <a:lnTo>
                      <a:pt x="5" y="221"/>
                    </a:lnTo>
                    <a:lnTo>
                      <a:pt x="7" y="214"/>
                    </a:lnTo>
                    <a:lnTo>
                      <a:pt x="9" y="208"/>
                    </a:lnTo>
                    <a:lnTo>
                      <a:pt x="11" y="201"/>
                    </a:lnTo>
                    <a:lnTo>
                      <a:pt x="12" y="196"/>
                    </a:lnTo>
                    <a:lnTo>
                      <a:pt x="14" y="188"/>
                    </a:lnTo>
                    <a:lnTo>
                      <a:pt x="16" y="183"/>
                    </a:lnTo>
                    <a:lnTo>
                      <a:pt x="16" y="176"/>
                    </a:lnTo>
                    <a:lnTo>
                      <a:pt x="18" y="170"/>
                    </a:lnTo>
                    <a:lnTo>
                      <a:pt x="20" y="163"/>
                    </a:lnTo>
                    <a:lnTo>
                      <a:pt x="21" y="158"/>
                    </a:lnTo>
                    <a:lnTo>
                      <a:pt x="23" y="152"/>
                    </a:lnTo>
                    <a:lnTo>
                      <a:pt x="25" y="145"/>
                    </a:lnTo>
                    <a:lnTo>
                      <a:pt x="27" y="140"/>
                    </a:lnTo>
                    <a:lnTo>
                      <a:pt x="29" y="132"/>
                    </a:lnTo>
                    <a:lnTo>
                      <a:pt x="30" y="127"/>
                    </a:lnTo>
                    <a:lnTo>
                      <a:pt x="32" y="120"/>
                    </a:lnTo>
                    <a:lnTo>
                      <a:pt x="32" y="114"/>
                    </a:lnTo>
                    <a:lnTo>
                      <a:pt x="34" y="107"/>
                    </a:lnTo>
                    <a:lnTo>
                      <a:pt x="36" y="100"/>
                    </a:lnTo>
                    <a:lnTo>
                      <a:pt x="38" y="94"/>
                    </a:lnTo>
                    <a:lnTo>
                      <a:pt x="40" y="87"/>
                    </a:lnTo>
                    <a:lnTo>
                      <a:pt x="40" y="82"/>
                    </a:lnTo>
                    <a:lnTo>
                      <a:pt x="41" y="74"/>
                    </a:lnTo>
                    <a:lnTo>
                      <a:pt x="43" y="69"/>
                    </a:lnTo>
                    <a:lnTo>
                      <a:pt x="43" y="62"/>
                    </a:lnTo>
                    <a:lnTo>
                      <a:pt x="45" y="54"/>
                    </a:lnTo>
                    <a:lnTo>
                      <a:pt x="47" y="49"/>
                    </a:lnTo>
                    <a:lnTo>
                      <a:pt x="47" y="42"/>
                    </a:lnTo>
                    <a:lnTo>
                      <a:pt x="52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FFAB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5245" y="986"/>
                <a:ext cx="125" cy="214"/>
              </a:xfrm>
              <a:custGeom>
                <a:avLst/>
                <a:gdLst>
                  <a:gd name="T0" fmla="*/ 2 w 250"/>
                  <a:gd name="T1" fmla="*/ 1 h 427"/>
                  <a:gd name="T2" fmla="*/ 2 w 250"/>
                  <a:gd name="T3" fmla="*/ 2 h 427"/>
                  <a:gd name="T4" fmla="*/ 2 w 250"/>
                  <a:gd name="T5" fmla="*/ 2 h 427"/>
                  <a:gd name="T6" fmla="*/ 2 w 250"/>
                  <a:gd name="T7" fmla="*/ 3 h 427"/>
                  <a:gd name="T8" fmla="*/ 2 w 250"/>
                  <a:gd name="T9" fmla="*/ 3 h 427"/>
                  <a:gd name="T10" fmla="*/ 2 w 250"/>
                  <a:gd name="T11" fmla="*/ 3 h 427"/>
                  <a:gd name="T12" fmla="*/ 2 w 250"/>
                  <a:gd name="T13" fmla="*/ 4 h 427"/>
                  <a:gd name="T14" fmla="*/ 2 w 250"/>
                  <a:gd name="T15" fmla="*/ 4 h 427"/>
                  <a:gd name="T16" fmla="*/ 2 w 250"/>
                  <a:gd name="T17" fmla="*/ 4 h 427"/>
                  <a:gd name="T18" fmla="*/ 1 w 250"/>
                  <a:gd name="T19" fmla="*/ 4 h 427"/>
                  <a:gd name="T20" fmla="*/ 1 w 250"/>
                  <a:gd name="T21" fmla="*/ 4 h 427"/>
                  <a:gd name="T22" fmla="*/ 1 w 250"/>
                  <a:gd name="T23" fmla="*/ 4 h 427"/>
                  <a:gd name="T24" fmla="*/ 1 w 250"/>
                  <a:gd name="T25" fmla="*/ 4 h 427"/>
                  <a:gd name="T26" fmla="*/ 2 w 250"/>
                  <a:gd name="T27" fmla="*/ 4 h 427"/>
                  <a:gd name="T28" fmla="*/ 2 w 250"/>
                  <a:gd name="T29" fmla="*/ 4 h 427"/>
                  <a:gd name="T30" fmla="*/ 2 w 250"/>
                  <a:gd name="T31" fmla="*/ 3 h 427"/>
                  <a:gd name="T32" fmla="*/ 2 w 250"/>
                  <a:gd name="T33" fmla="*/ 3 h 427"/>
                  <a:gd name="T34" fmla="*/ 2 w 250"/>
                  <a:gd name="T35" fmla="*/ 3 h 427"/>
                  <a:gd name="T36" fmla="*/ 2 w 250"/>
                  <a:gd name="T37" fmla="*/ 3 h 427"/>
                  <a:gd name="T38" fmla="*/ 2 w 250"/>
                  <a:gd name="T39" fmla="*/ 3 h 427"/>
                  <a:gd name="T40" fmla="*/ 2 w 250"/>
                  <a:gd name="T41" fmla="*/ 3 h 427"/>
                  <a:gd name="T42" fmla="*/ 2 w 250"/>
                  <a:gd name="T43" fmla="*/ 3 h 427"/>
                  <a:gd name="T44" fmla="*/ 2 w 250"/>
                  <a:gd name="T45" fmla="*/ 3 h 427"/>
                  <a:gd name="T46" fmla="*/ 2 w 250"/>
                  <a:gd name="T47" fmla="*/ 3 h 427"/>
                  <a:gd name="T48" fmla="*/ 2 w 250"/>
                  <a:gd name="T49" fmla="*/ 2 h 427"/>
                  <a:gd name="T50" fmla="*/ 2 w 250"/>
                  <a:gd name="T51" fmla="*/ 2 h 427"/>
                  <a:gd name="T52" fmla="*/ 1 w 250"/>
                  <a:gd name="T53" fmla="*/ 2 h 427"/>
                  <a:gd name="T54" fmla="*/ 1 w 250"/>
                  <a:gd name="T55" fmla="*/ 1 h 427"/>
                  <a:gd name="T56" fmla="*/ 1 w 250"/>
                  <a:gd name="T57" fmla="*/ 1 h 427"/>
                  <a:gd name="T58" fmla="*/ 1 w 250"/>
                  <a:gd name="T59" fmla="*/ 1 h 427"/>
                  <a:gd name="T60" fmla="*/ 1 w 250"/>
                  <a:gd name="T61" fmla="*/ 1 h 427"/>
                  <a:gd name="T62" fmla="*/ 1 w 250"/>
                  <a:gd name="T63" fmla="*/ 2 h 427"/>
                  <a:gd name="T64" fmla="*/ 1 w 250"/>
                  <a:gd name="T65" fmla="*/ 2 h 427"/>
                  <a:gd name="T66" fmla="*/ 1 w 250"/>
                  <a:gd name="T67" fmla="*/ 2 h 427"/>
                  <a:gd name="T68" fmla="*/ 2 w 250"/>
                  <a:gd name="T69" fmla="*/ 3 h 427"/>
                  <a:gd name="T70" fmla="*/ 2 w 250"/>
                  <a:gd name="T71" fmla="*/ 3 h 427"/>
                  <a:gd name="T72" fmla="*/ 1 w 250"/>
                  <a:gd name="T73" fmla="*/ 3 h 427"/>
                  <a:gd name="T74" fmla="*/ 1 w 250"/>
                  <a:gd name="T75" fmla="*/ 2 h 427"/>
                  <a:gd name="T76" fmla="*/ 1 w 250"/>
                  <a:gd name="T77" fmla="*/ 2 h 427"/>
                  <a:gd name="T78" fmla="*/ 1 w 250"/>
                  <a:gd name="T79" fmla="*/ 2 h 427"/>
                  <a:gd name="T80" fmla="*/ 1 w 250"/>
                  <a:gd name="T81" fmla="*/ 2 h 427"/>
                  <a:gd name="T82" fmla="*/ 1 w 250"/>
                  <a:gd name="T83" fmla="*/ 2 h 427"/>
                  <a:gd name="T84" fmla="*/ 1 w 250"/>
                  <a:gd name="T85" fmla="*/ 2 h 427"/>
                  <a:gd name="T86" fmla="*/ 1 w 250"/>
                  <a:gd name="T87" fmla="*/ 2 h 427"/>
                  <a:gd name="T88" fmla="*/ 1 w 250"/>
                  <a:gd name="T89" fmla="*/ 1 h 427"/>
                  <a:gd name="T90" fmla="*/ 1 w 250"/>
                  <a:gd name="T91" fmla="*/ 1 h 427"/>
                  <a:gd name="T92" fmla="*/ 1 w 250"/>
                  <a:gd name="T93" fmla="*/ 1 h 427"/>
                  <a:gd name="T94" fmla="*/ 1 w 250"/>
                  <a:gd name="T95" fmla="*/ 1 h 427"/>
                  <a:gd name="T96" fmla="*/ 1 w 250"/>
                  <a:gd name="T97" fmla="*/ 1 h 427"/>
                  <a:gd name="T98" fmla="*/ 1 w 250"/>
                  <a:gd name="T99" fmla="*/ 1 h 427"/>
                  <a:gd name="T100" fmla="*/ 1 w 250"/>
                  <a:gd name="T101" fmla="*/ 1 h 427"/>
                  <a:gd name="T102" fmla="*/ 1 w 250"/>
                  <a:gd name="T103" fmla="*/ 1 h 427"/>
                  <a:gd name="T104" fmla="*/ 1 w 250"/>
                  <a:gd name="T105" fmla="*/ 1 h 427"/>
                  <a:gd name="T106" fmla="*/ 1 w 250"/>
                  <a:gd name="T107" fmla="*/ 0 h 427"/>
                  <a:gd name="T108" fmla="*/ 1 w 250"/>
                  <a:gd name="T109" fmla="*/ 1 h 427"/>
                  <a:gd name="T110" fmla="*/ 1 w 250"/>
                  <a:gd name="T111" fmla="*/ 1 h 427"/>
                  <a:gd name="T112" fmla="*/ 1 w 250"/>
                  <a:gd name="T113" fmla="*/ 1 h 427"/>
                  <a:gd name="T114" fmla="*/ 2 w 250"/>
                  <a:gd name="T115" fmla="*/ 1 h 4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0"/>
                  <a:gd name="T175" fmla="*/ 0 h 427"/>
                  <a:gd name="T176" fmla="*/ 250 w 250"/>
                  <a:gd name="T177" fmla="*/ 427 h 4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0" h="427">
                    <a:moveTo>
                      <a:pt x="149" y="43"/>
                    </a:moveTo>
                    <a:lnTo>
                      <a:pt x="153" y="52"/>
                    </a:lnTo>
                    <a:lnTo>
                      <a:pt x="158" y="61"/>
                    </a:lnTo>
                    <a:lnTo>
                      <a:pt x="163" y="69"/>
                    </a:lnTo>
                    <a:lnTo>
                      <a:pt x="167" y="78"/>
                    </a:lnTo>
                    <a:lnTo>
                      <a:pt x="172" y="87"/>
                    </a:lnTo>
                    <a:lnTo>
                      <a:pt x="176" y="96"/>
                    </a:lnTo>
                    <a:lnTo>
                      <a:pt x="181" y="105"/>
                    </a:lnTo>
                    <a:lnTo>
                      <a:pt x="185" y="114"/>
                    </a:lnTo>
                    <a:lnTo>
                      <a:pt x="189" y="123"/>
                    </a:lnTo>
                    <a:lnTo>
                      <a:pt x="192" y="132"/>
                    </a:lnTo>
                    <a:lnTo>
                      <a:pt x="198" y="141"/>
                    </a:lnTo>
                    <a:lnTo>
                      <a:pt x="201" y="150"/>
                    </a:lnTo>
                    <a:lnTo>
                      <a:pt x="205" y="159"/>
                    </a:lnTo>
                    <a:lnTo>
                      <a:pt x="207" y="168"/>
                    </a:lnTo>
                    <a:lnTo>
                      <a:pt x="210" y="177"/>
                    </a:lnTo>
                    <a:lnTo>
                      <a:pt x="214" y="188"/>
                    </a:lnTo>
                    <a:lnTo>
                      <a:pt x="218" y="197"/>
                    </a:lnTo>
                    <a:lnTo>
                      <a:pt x="220" y="206"/>
                    </a:lnTo>
                    <a:lnTo>
                      <a:pt x="223" y="215"/>
                    </a:lnTo>
                    <a:lnTo>
                      <a:pt x="227" y="226"/>
                    </a:lnTo>
                    <a:lnTo>
                      <a:pt x="229" y="235"/>
                    </a:lnTo>
                    <a:lnTo>
                      <a:pt x="230" y="244"/>
                    </a:lnTo>
                    <a:lnTo>
                      <a:pt x="234" y="255"/>
                    </a:lnTo>
                    <a:lnTo>
                      <a:pt x="236" y="264"/>
                    </a:lnTo>
                    <a:lnTo>
                      <a:pt x="238" y="273"/>
                    </a:lnTo>
                    <a:lnTo>
                      <a:pt x="239" y="284"/>
                    </a:lnTo>
                    <a:lnTo>
                      <a:pt x="241" y="293"/>
                    </a:lnTo>
                    <a:lnTo>
                      <a:pt x="243" y="304"/>
                    </a:lnTo>
                    <a:lnTo>
                      <a:pt x="245" y="313"/>
                    </a:lnTo>
                    <a:lnTo>
                      <a:pt x="247" y="324"/>
                    </a:lnTo>
                    <a:lnTo>
                      <a:pt x="249" y="333"/>
                    </a:lnTo>
                    <a:lnTo>
                      <a:pt x="250" y="344"/>
                    </a:lnTo>
                    <a:lnTo>
                      <a:pt x="247" y="348"/>
                    </a:lnTo>
                    <a:lnTo>
                      <a:pt x="243" y="351"/>
                    </a:lnTo>
                    <a:lnTo>
                      <a:pt x="241" y="355"/>
                    </a:lnTo>
                    <a:lnTo>
                      <a:pt x="238" y="358"/>
                    </a:lnTo>
                    <a:lnTo>
                      <a:pt x="234" y="362"/>
                    </a:lnTo>
                    <a:lnTo>
                      <a:pt x="230" y="364"/>
                    </a:lnTo>
                    <a:lnTo>
                      <a:pt x="227" y="368"/>
                    </a:lnTo>
                    <a:lnTo>
                      <a:pt x="223" y="371"/>
                    </a:lnTo>
                    <a:lnTo>
                      <a:pt x="220" y="373"/>
                    </a:lnTo>
                    <a:lnTo>
                      <a:pt x="216" y="377"/>
                    </a:lnTo>
                    <a:lnTo>
                      <a:pt x="212" y="378"/>
                    </a:lnTo>
                    <a:lnTo>
                      <a:pt x="209" y="382"/>
                    </a:lnTo>
                    <a:lnTo>
                      <a:pt x="205" y="384"/>
                    </a:lnTo>
                    <a:lnTo>
                      <a:pt x="201" y="387"/>
                    </a:lnTo>
                    <a:lnTo>
                      <a:pt x="198" y="389"/>
                    </a:lnTo>
                    <a:lnTo>
                      <a:pt x="192" y="391"/>
                    </a:lnTo>
                    <a:lnTo>
                      <a:pt x="189" y="395"/>
                    </a:lnTo>
                    <a:lnTo>
                      <a:pt x="185" y="396"/>
                    </a:lnTo>
                    <a:lnTo>
                      <a:pt x="181" y="398"/>
                    </a:lnTo>
                    <a:lnTo>
                      <a:pt x="176" y="400"/>
                    </a:lnTo>
                    <a:lnTo>
                      <a:pt x="172" y="404"/>
                    </a:lnTo>
                    <a:lnTo>
                      <a:pt x="169" y="406"/>
                    </a:lnTo>
                    <a:lnTo>
                      <a:pt x="165" y="407"/>
                    </a:lnTo>
                    <a:lnTo>
                      <a:pt x="160" y="409"/>
                    </a:lnTo>
                    <a:lnTo>
                      <a:pt x="156" y="411"/>
                    </a:lnTo>
                    <a:lnTo>
                      <a:pt x="153" y="415"/>
                    </a:lnTo>
                    <a:lnTo>
                      <a:pt x="149" y="416"/>
                    </a:lnTo>
                    <a:lnTo>
                      <a:pt x="143" y="418"/>
                    </a:lnTo>
                    <a:lnTo>
                      <a:pt x="140" y="420"/>
                    </a:lnTo>
                    <a:lnTo>
                      <a:pt x="136" y="424"/>
                    </a:lnTo>
                    <a:lnTo>
                      <a:pt x="133" y="425"/>
                    </a:lnTo>
                    <a:lnTo>
                      <a:pt x="129" y="427"/>
                    </a:lnTo>
                    <a:lnTo>
                      <a:pt x="127" y="427"/>
                    </a:lnTo>
                    <a:lnTo>
                      <a:pt x="127" y="425"/>
                    </a:lnTo>
                    <a:lnTo>
                      <a:pt x="125" y="425"/>
                    </a:lnTo>
                    <a:lnTo>
                      <a:pt x="125" y="424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2" y="420"/>
                    </a:lnTo>
                    <a:lnTo>
                      <a:pt x="122" y="418"/>
                    </a:lnTo>
                    <a:lnTo>
                      <a:pt x="122" y="416"/>
                    </a:lnTo>
                    <a:lnTo>
                      <a:pt x="120" y="416"/>
                    </a:lnTo>
                    <a:lnTo>
                      <a:pt x="120" y="415"/>
                    </a:lnTo>
                    <a:lnTo>
                      <a:pt x="120" y="413"/>
                    </a:lnTo>
                    <a:lnTo>
                      <a:pt x="120" y="411"/>
                    </a:lnTo>
                    <a:lnTo>
                      <a:pt x="118" y="411"/>
                    </a:lnTo>
                    <a:lnTo>
                      <a:pt x="118" y="409"/>
                    </a:lnTo>
                    <a:lnTo>
                      <a:pt x="118" y="407"/>
                    </a:lnTo>
                    <a:lnTo>
                      <a:pt x="116" y="407"/>
                    </a:lnTo>
                    <a:lnTo>
                      <a:pt x="116" y="406"/>
                    </a:lnTo>
                    <a:lnTo>
                      <a:pt x="116" y="404"/>
                    </a:lnTo>
                    <a:lnTo>
                      <a:pt x="118" y="402"/>
                    </a:lnTo>
                    <a:lnTo>
                      <a:pt x="120" y="402"/>
                    </a:lnTo>
                    <a:lnTo>
                      <a:pt x="122" y="402"/>
                    </a:lnTo>
                    <a:lnTo>
                      <a:pt x="124" y="400"/>
                    </a:lnTo>
                    <a:lnTo>
                      <a:pt x="125" y="400"/>
                    </a:lnTo>
                    <a:lnTo>
                      <a:pt x="127" y="400"/>
                    </a:lnTo>
                    <a:lnTo>
                      <a:pt x="127" y="398"/>
                    </a:lnTo>
                    <a:lnTo>
                      <a:pt x="129" y="398"/>
                    </a:lnTo>
                    <a:lnTo>
                      <a:pt x="131" y="398"/>
                    </a:lnTo>
                    <a:lnTo>
                      <a:pt x="133" y="398"/>
                    </a:lnTo>
                    <a:lnTo>
                      <a:pt x="133" y="396"/>
                    </a:lnTo>
                    <a:lnTo>
                      <a:pt x="134" y="396"/>
                    </a:lnTo>
                    <a:lnTo>
                      <a:pt x="136" y="396"/>
                    </a:lnTo>
                    <a:lnTo>
                      <a:pt x="138" y="395"/>
                    </a:lnTo>
                    <a:lnTo>
                      <a:pt x="140" y="393"/>
                    </a:lnTo>
                    <a:lnTo>
                      <a:pt x="142" y="393"/>
                    </a:lnTo>
                    <a:lnTo>
                      <a:pt x="143" y="391"/>
                    </a:lnTo>
                    <a:lnTo>
                      <a:pt x="145" y="391"/>
                    </a:lnTo>
                    <a:lnTo>
                      <a:pt x="145" y="389"/>
                    </a:lnTo>
                    <a:lnTo>
                      <a:pt x="147" y="389"/>
                    </a:lnTo>
                    <a:lnTo>
                      <a:pt x="149" y="387"/>
                    </a:lnTo>
                    <a:lnTo>
                      <a:pt x="149" y="386"/>
                    </a:lnTo>
                    <a:lnTo>
                      <a:pt x="151" y="386"/>
                    </a:lnTo>
                    <a:lnTo>
                      <a:pt x="151" y="384"/>
                    </a:lnTo>
                    <a:lnTo>
                      <a:pt x="153" y="382"/>
                    </a:lnTo>
                    <a:lnTo>
                      <a:pt x="154" y="380"/>
                    </a:lnTo>
                    <a:lnTo>
                      <a:pt x="154" y="378"/>
                    </a:lnTo>
                    <a:lnTo>
                      <a:pt x="154" y="377"/>
                    </a:lnTo>
                    <a:lnTo>
                      <a:pt x="154" y="375"/>
                    </a:lnTo>
                    <a:lnTo>
                      <a:pt x="154" y="371"/>
                    </a:lnTo>
                    <a:lnTo>
                      <a:pt x="154" y="369"/>
                    </a:lnTo>
                    <a:lnTo>
                      <a:pt x="153" y="368"/>
                    </a:lnTo>
                    <a:lnTo>
                      <a:pt x="153" y="364"/>
                    </a:lnTo>
                    <a:lnTo>
                      <a:pt x="151" y="362"/>
                    </a:lnTo>
                    <a:lnTo>
                      <a:pt x="151" y="360"/>
                    </a:lnTo>
                    <a:lnTo>
                      <a:pt x="149" y="357"/>
                    </a:lnTo>
                    <a:lnTo>
                      <a:pt x="149" y="355"/>
                    </a:lnTo>
                    <a:lnTo>
                      <a:pt x="147" y="353"/>
                    </a:lnTo>
                    <a:lnTo>
                      <a:pt x="145" y="351"/>
                    </a:lnTo>
                    <a:lnTo>
                      <a:pt x="145" y="348"/>
                    </a:lnTo>
                    <a:lnTo>
                      <a:pt x="143" y="346"/>
                    </a:lnTo>
                    <a:lnTo>
                      <a:pt x="143" y="344"/>
                    </a:lnTo>
                    <a:lnTo>
                      <a:pt x="142" y="342"/>
                    </a:lnTo>
                    <a:lnTo>
                      <a:pt x="142" y="339"/>
                    </a:lnTo>
                    <a:lnTo>
                      <a:pt x="140" y="337"/>
                    </a:lnTo>
                    <a:lnTo>
                      <a:pt x="140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38" y="328"/>
                    </a:lnTo>
                    <a:lnTo>
                      <a:pt x="138" y="324"/>
                    </a:lnTo>
                    <a:lnTo>
                      <a:pt x="140" y="322"/>
                    </a:lnTo>
                    <a:lnTo>
                      <a:pt x="140" y="320"/>
                    </a:lnTo>
                    <a:lnTo>
                      <a:pt x="140" y="319"/>
                    </a:lnTo>
                    <a:lnTo>
                      <a:pt x="142" y="317"/>
                    </a:lnTo>
                    <a:lnTo>
                      <a:pt x="143" y="315"/>
                    </a:lnTo>
                    <a:lnTo>
                      <a:pt x="145" y="315"/>
                    </a:lnTo>
                    <a:lnTo>
                      <a:pt x="147" y="313"/>
                    </a:lnTo>
                    <a:lnTo>
                      <a:pt x="151" y="311"/>
                    </a:lnTo>
                    <a:lnTo>
                      <a:pt x="151" y="310"/>
                    </a:lnTo>
                    <a:lnTo>
                      <a:pt x="151" y="308"/>
                    </a:lnTo>
                    <a:lnTo>
                      <a:pt x="151" y="306"/>
                    </a:lnTo>
                    <a:lnTo>
                      <a:pt x="151" y="304"/>
                    </a:lnTo>
                    <a:lnTo>
                      <a:pt x="149" y="304"/>
                    </a:lnTo>
                    <a:lnTo>
                      <a:pt x="149" y="302"/>
                    </a:lnTo>
                    <a:lnTo>
                      <a:pt x="147" y="300"/>
                    </a:lnTo>
                    <a:lnTo>
                      <a:pt x="147" y="299"/>
                    </a:lnTo>
                    <a:lnTo>
                      <a:pt x="145" y="297"/>
                    </a:lnTo>
                    <a:lnTo>
                      <a:pt x="145" y="295"/>
                    </a:lnTo>
                    <a:lnTo>
                      <a:pt x="145" y="293"/>
                    </a:lnTo>
                    <a:lnTo>
                      <a:pt x="145" y="291"/>
                    </a:lnTo>
                    <a:lnTo>
                      <a:pt x="145" y="290"/>
                    </a:lnTo>
                    <a:lnTo>
                      <a:pt x="147" y="290"/>
                    </a:lnTo>
                    <a:lnTo>
                      <a:pt x="147" y="288"/>
                    </a:lnTo>
                    <a:lnTo>
                      <a:pt x="149" y="288"/>
                    </a:lnTo>
                    <a:lnTo>
                      <a:pt x="151" y="288"/>
                    </a:lnTo>
                    <a:lnTo>
                      <a:pt x="153" y="288"/>
                    </a:lnTo>
                    <a:lnTo>
                      <a:pt x="154" y="288"/>
                    </a:lnTo>
                    <a:lnTo>
                      <a:pt x="156" y="288"/>
                    </a:lnTo>
                    <a:lnTo>
                      <a:pt x="158" y="288"/>
                    </a:lnTo>
                    <a:lnTo>
                      <a:pt x="158" y="286"/>
                    </a:lnTo>
                    <a:lnTo>
                      <a:pt x="160" y="286"/>
                    </a:lnTo>
                    <a:lnTo>
                      <a:pt x="162" y="286"/>
                    </a:lnTo>
                    <a:lnTo>
                      <a:pt x="162" y="284"/>
                    </a:lnTo>
                    <a:lnTo>
                      <a:pt x="163" y="284"/>
                    </a:lnTo>
                    <a:lnTo>
                      <a:pt x="163" y="282"/>
                    </a:lnTo>
                    <a:lnTo>
                      <a:pt x="165" y="281"/>
                    </a:lnTo>
                    <a:lnTo>
                      <a:pt x="162" y="273"/>
                    </a:lnTo>
                    <a:lnTo>
                      <a:pt x="158" y="268"/>
                    </a:lnTo>
                    <a:lnTo>
                      <a:pt x="154" y="262"/>
                    </a:lnTo>
                    <a:lnTo>
                      <a:pt x="151" y="255"/>
                    </a:lnTo>
                    <a:lnTo>
                      <a:pt x="147" y="250"/>
                    </a:lnTo>
                    <a:lnTo>
                      <a:pt x="143" y="242"/>
                    </a:lnTo>
                    <a:lnTo>
                      <a:pt x="142" y="235"/>
                    </a:lnTo>
                    <a:lnTo>
                      <a:pt x="138" y="230"/>
                    </a:lnTo>
                    <a:lnTo>
                      <a:pt x="136" y="223"/>
                    </a:lnTo>
                    <a:lnTo>
                      <a:pt x="133" y="215"/>
                    </a:lnTo>
                    <a:lnTo>
                      <a:pt x="131" y="208"/>
                    </a:lnTo>
                    <a:lnTo>
                      <a:pt x="129" y="203"/>
                    </a:lnTo>
                    <a:lnTo>
                      <a:pt x="125" y="195"/>
                    </a:lnTo>
                    <a:lnTo>
                      <a:pt x="124" y="188"/>
                    </a:lnTo>
                    <a:lnTo>
                      <a:pt x="122" y="181"/>
                    </a:lnTo>
                    <a:lnTo>
                      <a:pt x="122" y="174"/>
                    </a:lnTo>
                    <a:lnTo>
                      <a:pt x="120" y="166"/>
                    </a:lnTo>
                    <a:lnTo>
                      <a:pt x="118" y="159"/>
                    </a:lnTo>
                    <a:lnTo>
                      <a:pt x="116" y="152"/>
                    </a:lnTo>
                    <a:lnTo>
                      <a:pt x="116" y="145"/>
                    </a:lnTo>
                    <a:lnTo>
                      <a:pt x="116" y="137"/>
                    </a:lnTo>
                    <a:lnTo>
                      <a:pt x="114" y="130"/>
                    </a:lnTo>
                    <a:lnTo>
                      <a:pt x="114" y="123"/>
                    </a:lnTo>
                    <a:lnTo>
                      <a:pt x="114" y="116"/>
                    </a:lnTo>
                    <a:lnTo>
                      <a:pt x="116" y="108"/>
                    </a:lnTo>
                    <a:lnTo>
                      <a:pt x="116" y="101"/>
                    </a:lnTo>
                    <a:lnTo>
                      <a:pt x="116" y="94"/>
                    </a:lnTo>
                    <a:lnTo>
                      <a:pt x="118" y="87"/>
                    </a:lnTo>
                    <a:lnTo>
                      <a:pt x="120" y="79"/>
                    </a:lnTo>
                    <a:lnTo>
                      <a:pt x="122" y="70"/>
                    </a:lnTo>
                    <a:lnTo>
                      <a:pt x="124" y="63"/>
                    </a:lnTo>
                    <a:lnTo>
                      <a:pt x="125" y="56"/>
                    </a:lnTo>
                    <a:lnTo>
                      <a:pt x="124" y="56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3" y="58"/>
                    </a:lnTo>
                    <a:lnTo>
                      <a:pt x="111" y="65"/>
                    </a:lnTo>
                    <a:lnTo>
                      <a:pt x="109" y="70"/>
                    </a:lnTo>
                    <a:lnTo>
                      <a:pt x="107" y="76"/>
                    </a:lnTo>
                    <a:lnTo>
                      <a:pt x="105" y="83"/>
                    </a:lnTo>
                    <a:lnTo>
                      <a:pt x="105" y="88"/>
                    </a:lnTo>
                    <a:lnTo>
                      <a:pt x="104" y="96"/>
                    </a:lnTo>
                    <a:lnTo>
                      <a:pt x="104" y="101"/>
                    </a:lnTo>
                    <a:lnTo>
                      <a:pt x="102" y="108"/>
                    </a:lnTo>
                    <a:lnTo>
                      <a:pt x="102" y="116"/>
                    </a:lnTo>
                    <a:lnTo>
                      <a:pt x="102" y="121"/>
                    </a:lnTo>
                    <a:lnTo>
                      <a:pt x="102" y="128"/>
                    </a:lnTo>
                    <a:lnTo>
                      <a:pt x="102" y="136"/>
                    </a:lnTo>
                    <a:lnTo>
                      <a:pt x="102" y="141"/>
                    </a:lnTo>
                    <a:lnTo>
                      <a:pt x="102" y="148"/>
                    </a:lnTo>
                    <a:lnTo>
                      <a:pt x="102" y="156"/>
                    </a:lnTo>
                    <a:lnTo>
                      <a:pt x="104" y="161"/>
                    </a:lnTo>
                    <a:lnTo>
                      <a:pt x="104" y="168"/>
                    </a:lnTo>
                    <a:lnTo>
                      <a:pt x="105" y="174"/>
                    </a:lnTo>
                    <a:lnTo>
                      <a:pt x="107" y="181"/>
                    </a:lnTo>
                    <a:lnTo>
                      <a:pt x="107" y="188"/>
                    </a:lnTo>
                    <a:lnTo>
                      <a:pt x="109" y="194"/>
                    </a:lnTo>
                    <a:lnTo>
                      <a:pt x="111" y="199"/>
                    </a:lnTo>
                    <a:lnTo>
                      <a:pt x="113" y="206"/>
                    </a:lnTo>
                    <a:lnTo>
                      <a:pt x="116" y="212"/>
                    </a:lnTo>
                    <a:lnTo>
                      <a:pt x="118" y="219"/>
                    </a:lnTo>
                    <a:lnTo>
                      <a:pt x="120" y="224"/>
                    </a:lnTo>
                    <a:lnTo>
                      <a:pt x="124" y="230"/>
                    </a:lnTo>
                    <a:lnTo>
                      <a:pt x="125" y="235"/>
                    </a:lnTo>
                    <a:lnTo>
                      <a:pt x="129" y="241"/>
                    </a:lnTo>
                    <a:lnTo>
                      <a:pt x="133" y="246"/>
                    </a:lnTo>
                    <a:lnTo>
                      <a:pt x="136" y="252"/>
                    </a:lnTo>
                    <a:lnTo>
                      <a:pt x="136" y="253"/>
                    </a:lnTo>
                    <a:lnTo>
                      <a:pt x="136" y="255"/>
                    </a:lnTo>
                    <a:lnTo>
                      <a:pt x="136" y="257"/>
                    </a:lnTo>
                    <a:lnTo>
                      <a:pt x="136" y="259"/>
                    </a:lnTo>
                    <a:lnTo>
                      <a:pt x="136" y="261"/>
                    </a:lnTo>
                    <a:lnTo>
                      <a:pt x="134" y="262"/>
                    </a:lnTo>
                    <a:lnTo>
                      <a:pt x="134" y="264"/>
                    </a:lnTo>
                    <a:lnTo>
                      <a:pt x="134" y="266"/>
                    </a:lnTo>
                    <a:lnTo>
                      <a:pt x="133" y="266"/>
                    </a:lnTo>
                    <a:lnTo>
                      <a:pt x="133" y="268"/>
                    </a:lnTo>
                    <a:lnTo>
                      <a:pt x="131" y="270"/>
                    </a:lnTo>
                    <a:lnTo>
                      <a:pt x="131" y="271"/>
                    </a:lnTo>
                    <a:lnTo>
                      <a:pt x="129" y="271"/>
                    </a:lnTo>
                    <a:lnTo>
                      <a:pt x="129" y="273"/>
                    </a:lnTo>
                    <a:lnTo>
                      <a:pt x="127" y="275"/>
                    </a:lnTo>
                    <a:lnTo>
                      <a:pt x="127" y="277"/>
                    </a:lnTo>
                    <a:lnTo>
                      <a:pt x="125" y="279"/>
                    </a:lnTo>
                    <a:lnTo>
                      <a:pt x="125" y="281"/>
                    </a:lnTo>
                    <a:lnTo>
                      <a:pt x="124" y="282"/>
                    </a:lnTo>
                    <a:lnTo>
                      <a:pt x="124" y="284"/>
                    </a:lnTo>
                    <a:lnTo>
                      <a:pt x="124" y="286"/>
                    </a:lnTo>
                    <a:lnTo>
                      <a:pt x="124" y="288"/>
                    </a:lnTo>
                    <a:lnTo>
                      <a:pt x="124" y="290"/>
                    </a:lnTo>
                    <a:lnTo>
                      <a:pt x="87" y="201"/>
                    </a:lnTo>
                    <a:lnTo>
                      <a:pt x="75" y="195"/>
                    </a:lnTo>
                    <a:lnTo>
                      <a:pt x="0" y="219"/>
                    </a:lnTo>
                    <a:lnTo>
                      <a:pt x="2" y="217"/>
                    </a:lnTo>
                    <a:lnTo>
                      <a:pt x="4" y="213"/>
                    </a:lnTo>
                    <a:lnTo>
                      <a:pt x="6" y="212"/>
                    </a:lnTo>
                    <a:lnTo>
                      <a:pt x="8" y="208"/>
                    </a:lnTo>
                    <a:lnTo>
                      <a:pt x="9" y="206"/>
                    </a:lnTo>
                    <a:lnTo>
                      <a:pt x="11" y="204"/>
                    </a:lnTo>
                    <a:lnTo>
                      <a:pt x="13" y="201"/>
                    </a:lnTo>
                    <a:lnTo>
                      <a:pt x="15" y="199"/>
                    </a:lnTo>
                    <a:lnTo>
                      <a:pt x="17" y="197"/>
                    </a:lnTo>
                    <a:lnTo>
                      <a:pt x="18" y="194"/>
                    </a:lnTo>
                    <a:lnTo>
                      <a:pt x="20" y="192"/>
                    </a:lnTo>
                    <a:lnTo>
                      <a:pt x="22" y="190"/>
                    </a:lnTo>
                    <a:lnTo>
                      <a:pt x="24" y="188"/>
                    </a:lnTo>
                    <a:lnTo>
                      <a:pt x="26" y="185"/>
                    </a:lnTo>
                    <a:lnTo>
                      <a:pt x="28" y="183"/>
                    </a:lnTo>
                    <a:lnTo>
                      <a:pt x="29" y="181"/>
                    </a:lnTo>
                    <a:lnTo>
                      <a:pt x="31" y="179"/>
                    </a:lnTo>
                    <a:lnTo>
                      <a:pt x="35" y="177"/>
                    </a:lnTo>
                    <a:lnTo>
                      <a:pt x="37" y="174"/>
                    </a:lnTo>
                    <a:lnTo>
                      <a:pt x="38" y="172"/>
                    </a:lnTo>
                    <a:lnTo>
                      <a:pt x="40" y="170"/>
                    </a:lnTo>
                    <a:lnTo>
                      <a:pt x="42" y="168"/>
                    </a:lnTo>
                    <a:lnTo>
                      <a:pt x="44" y="166"/>
                    </a:lnTo>
                    <a:lnTo>
                      <a:pt x="46" y="163"/>
                    </a:lnTo>
                    <a:lnTo>
                      <a:pt x="47" y="161"/>
                    </a:lnTo>
                    <a:lnTo>
                      <a:pt x="49" y="159"/>
                    </a:lnTo>
                    <a:lnTo>
                      <a:pt x="51" y="156"/>
                    </a:lnTo>
                    <a:lnTo>
                      <a:pt x="55" y="154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58" y="136"/>
                    </a:lnTo>
                    <a:lnTo>
                      <a:pt x="58" y="134"/>
                    </a:lnTo>
                    <a:lnTo>
                      <a:pt x="57" y="132"/>
                    </a:lnTo>
                    <a:lnTo>
                      <a:pt x="55" y="130"/>
                    </a:lnTo>
                    <a:lnTo>
                      <a:pt x="53" y="128"/>
                    </a:lnTo>
                    <a:lnTo>
                      <a:pt x="53" y="127"/>
                    </a:lnTo>
                    <a:lnTo>
                      <a:pt x="51" y="127"/>
                    </a:lnTo>
                    <a:lnTo>
                      <a:pt x="49" y="125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6" y="121"/>
                    </a:lnTo>
                    <a:lnTo>
                      <a:pt x="44" y="121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42" y="117"/>
                    </a:lnTo>
                    <a:lnTo>
                      <a:pt x="40" y="117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46" y="114"/>
                    </a:lnTo>
                    <a:lnTo>
                      <a:pt x="46" y="112"/>
                    </a:lnTo>
                    <a:lnTo>
                      <a:pt x="47" y="112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5" y="110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8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3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7" y="101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67" y="96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6" y="87"/>
                    </a:lnTo>
                    <a:lnTo>
                      <a:pt x="66" y="83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2" y="74"/>
                    </a:lnTo>
                    <a:lnTo>
                      <a:pt x="62" y="70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58" y="61"/>
                    </a:lnTo>
                    <a:lnTo>
                      <a:pt x="58" y="58"/>
                    </a:lnTo>
                    <a:lnTo>
                      <a:pt x="57" y="56"/>
                    </a:lnTo>
                    <a:lnTo>
                      <a:pt x="57" y="52"/>
                    </a:lnTo>
                    <a:lnTo>
                      <a:pt x="55" y="49"/>
                    </a:lnTo>
                    <a:lnTo>
                      <a:pt x="53" y="47"/>
                    </a:lnTo>
                    <a:lnTo>
                      <a:pt x="53" y="43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49" y="34"/>
                    </a:lnTo>
                    <a:lnTo>
                      <a:pt x="49" y="30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6" y="21"/>
                    </a:lnTo>
                    <a:lnTo>
                      <a:pt x="46" y="18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2" y="9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8" y="3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1" y="9"/>
                    </a:lnTo>
                    <a:lnTo>
                      <a:pt x="75" y="9"/>
                    </a:lnTo>
                    <a:lnTo>
                      <a:pt x="78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89" y="14"/>
                    </a:lnTo>
                    <a:lnTo>
                      <a:pt x="93" y="16"/>
                    </a:lnTo>
                    <a:lnTo>
                      <a:pt x="96" y="18"/>
                    </a:lnTo>
                    <a:lnTo>
                      <a:pt x="98" y="20"/>
                    </a:lnTo>
                    <a:lnTo>
                      <a:pt x="102" y="21"/>
                    </a:lnTo>
                    <a:lnTo>
                      <a:pt x="105" y="23"/>
                    </a:lnTo>
                    <a:lnTo>
                      <a:pt x="109" y="23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18" y="29"/>
                    </a:lnTo>
                    <a:lnTo>
                      <a:pt x="122" y="30"/>
                    </a:lnTo>
                    <a:lnTo>
                      <a:pt x="125" y="32"/>
                    </a:lnTo>
                    <a:lnTo>
                      <a:pt x="129" y="34"/>
                    </a:lnTo>
                    <a:lnTo>
                      <a:pt x="133" y="36"/>
                    </a:lnTo>
                    <a:lnTo>
                      <a:pt x="134" y="38"/>
                    </a:lnTo>
                    <a:lnTo>
                      <a:pt x="138" y="38"/>
                    </a:lnTo>
                    <a:lnTo>
                      <a:pt x="142" y="40"/>
                    </a:lnTo>
                    <a:lnTo>
                      <a:pt x="145" y="41"/>
                    </a:lnTo>
                    <a:lnTo>
                      <a:pt x="149" y="4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5195" y="988"/>
                <a:ext cx="45" cy="39"/>
              </a:xfrm>
              <a:custGeom>
                <a:avLst/>
                <a:gdLst>
                  <a:gd name="T0" fmla="*/ 1 w 90"/>
                  <a:gd name="T1" fmla="*/ 1 h 78"/>
                  <a:gd name="T2" fmla="*/ 1 w 90"/>
                  <a:gd name="T3" fmla="*/ 1 h 78"/>
                  <a:gd name="T4" fmla="*/ 1 w 90"/>
                  <a:gd name="T5" fmla="*/ 1 h 78"/>
                  <a:gd name="T6" fmla="*/ 1 w 90"/>
                  <a:gd name="T7" fmla="*/ 1 h 78"/>
                  <a:gd name="T8" fmla="*/ 1 w 90"/>
                  <a:gd name="T9" fmla="*/ 1 h 78"/>
                  <a:gd name="T10" fmla="*/ 1 w 90"/>
                  <a:gd name="T11" fmla="*/ 1 h 78"/>
                  <a:gd name="T12" fmla="*/ 1 w 90"/>
                  <a:gd name="T13" fmla="*/ 1 h 78"/>
                  <a:gd name="T14" fmla="*/ 1 w 90"/>
                  <a:gd name="T15" fmla="*/ 1 h 78"/>
                  <a:gd name="T16" fmla="*/ 1 w 90"/>
                  <a:gd name="T17" fmla="*/ 1 h 78"/>
                  <a:gd name="T18" fmla="*/ 1 w 90"/>
                  <a:gd name="T19" fmla="*/ 1 h 78"/>
                  <a:gd name="T20" fmla="*/ 1 w 90"/>
                  <a:gd name="T21" fmla="*/ 1 h 78"/>
                  <a:gd name="T22" fmla="*/ 1 w 90"/>
                  <a:gd name="T23" fmla="*/ 1 h 78"/>
                  <a:gd name="T24" fmla="*/ 0 w 90"/>
                  <a:gd name="T25" fmla="*/ 1 h 78"/>
                  <a:gd name="T26" fmla="*/ 0 w 90"/>
                  <a:gd name="T27" fmla="*/ 1 h 78"/>
                  <a:gd name="T28" fmla="*/ 0 w 90"/>
                  <a:gd name="T29" fmla="*/ 1 h 78"/>
                  <a:gd name="T30" fmla="*/ 0 w 90"/>
                  <a:gd name="T31" fmla="*/ 1 h 78"/>
                  <a:gd name="T32" fmla="*/ 1 w 90"/>
                  <a:gd name="T33" fmla="*/ 1 h 78"/>
                  <a:gd name="T34" fmla="*/ 1 w 90"/>
                  <a:gd name="T35" fmla="*/ 1 h 78"/>
                  <a:gd name="T36" fmla="*/ 1 w 90"/>
                  <a:gd name="T37" fmla="*/ 1 h 78"/>
                  <a:gd name="T38" fmla="*/ 1 w 90"/>
                  <a:gd name="T39" fmla="*/ 1 h 78"/>
                  <a:gd name="T40" fmla="*/ 1 w 90"/>
                  <a:gd name="T41" fmla="*/ 1 h 78"/>
                  <a:gd name="T42" fmla="*/ 1 w 90"/>
                  <a:gd name="T43" fmla="*/ 1 h 78"/>
                  <a:gd name="T44" fmla="*/ 1 w 90"/>
                  <a:gd name="T45" fmla="*/ 1 h 78"/>
                  <a:gd name="T46" fmla="*/ 1 w 90"/>
                  <a:gd name="T47" fmla="*/ 1 h 78"/>
                  <a:gd name="T48" fmla="*/ 1 w 90"/>
                  <a:gd name="T49" fmla="*/ 1 h 78"/>
                  <a:gd name="T50" fmla="*/ 1 w 90"/>
                  <a:gd name="T51" fmla="*/ 1 h 78"/>
                  <a:gd name="T52" fmla="*/ 1 w 90"/>
                  <a:gd name="T53" fmla="*/ 1 h 78"/>
                  <a:gd name="T54" fmla="*/ 1 w 90"/>
                  <a:gd name="T55" fmla="*/ 1 h 78"/>
                  <a:gd name="T56" fmla="*/ 1 w 90"/>
                  <a:gd name="T57" fmla="*/ 1 h 78"/>
                  <a:gd name="T58" fmla="*/ 1 w 90"/>
                  <a:gd name="T59" fmla="*/ 1 h 78"/>
                  <a:gd name="T60" fmla="*/ 1 w 90"/>
                  <a:gd name="T61" fmla="*/ 1 h 78"/>
                  <a:gd name="T62" fmla="*/ 1 w 90"/>
                  <a:gd name="T63" fmla="*/ 1 h 78"/>
                  <a:gd name="T64" fmla="*/ 1 w 90"/>
                  <a:gd name="T65" fmla="*/ 1 h 78"/>
                  <a:gd name="T66" fmla="*/ 1 w 90"/>
                  <a:gd name="T67" fmla="*/ 1 h 78"/>
                  <a:gd name="T68" fmla="*/ 1 w 90"/>
                  <a:gd name="T69" fmla="*/ 1 h 78"/>
                  <a:gd name="T70" fmla="*/ 1 w 90"/>
                  <a:gd name="T71" fmla="*/ 1 h 78"/>
                  <a:gd name="T72" fmla="*/ 1 w 90"/>
                  <a:gd name="T73" fmla="*/ 0 h 78"/>
                  <a:gd name="T74" fmla="*/ 1 w 90"/>
                  <a:gd name="T75" fmla="*/ 1 h 78"/>
                  <a:gd name="T76" fmla="*/ 1 w 90"/>
                  <a:gd name="T77" fmla="*/ 1 h 78"/>
                  <a:gd name="T78" fmla="*/ 1 w 90"/>
                  <a:gd name="T79" fmla="*/ 1 h 78"/>
                  <a:gd name="T80" fmla="*/ 1 w 90"/>
                  <a:gd name="T81" fmla="*/ 1 h 78"/>
                  <a:gd name="T82" fmla="*/ 1 w 90"/>
                  <a:gd name="T83" fmla="*/ 1 h 78"/>
                  <a:gd name="T84" fmla="*/ 1 w 90"/>
                  <a:gd name="T85" fmla="*/ 1 h 78"/>
                  <a:gd name="T86" fmla="*/ 1 w 90"/>
                  <a:gd name="T87" fmla="*/ 1 h 78"/>
                  <a:gd name="T88" fmla="*/ 1 w 90"/>
                  <a:gd name="T89" fmla="*/ 1 h 78"/>
                  <a:gd name="T90" fmla="*/ 1 w 90"/>
                  <a:gd name="T91" fmla="*/ 1 h 78"/>
                  <a:gd name="T92" fmla="*/ 1 w 90"/>
                  <a:gd name="T93" fmla="*/ 1 h 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78"/>
                  <a:gd name="T143" fmla="*/ 90 w 90"/>
                  <a:gd name="T144" fmla="*/ 78 h 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78">
                    <a:moveTo>
                      <a:pt x="81" y="78"/>
                    </a:moveTo>
                    <a:lnTo>
                      <a:pt x="79" y="76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4" y="71"/>
                    </a:lnTo>
                    <a:lnTo>
                      <a:pt x="72" y="69"/>
                    </a:lnTo>
                    <a:lnTo>
                      <a:pt x="70" y="67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7" y="62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6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0" y="51"/>
                    </a:lnTo>
                    <a:lnTo>
                      <a:pt x="58" y="49"/>
                    </a:lnTo>
                    <a:lnTo>
                      <a:pt x="56" y="47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3" y="40"/>
                    </a:lnTo>
                    <a:lnTo>
                      <a:pt x="41" y="42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2" y="44"/>
                    </a:lnTo>
                    <a:lnTo>
                      <a:pt x="3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4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9" y="11"/>
                    </a:lnTo>
                    <a:lnTo>
                      <a:pt x="72" y="11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7"/>
                    </a:lnTo>
                    <a:lnTo>
                      <a:pt x="88" y="38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5" y="58"/>
                    </a:lnTo>
                    <a:lnTo>
                      <a:pt x="85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5170" y="990"/>
                <a:ext cx="32" cy="122"/>
              </a:xfrm>
              <a:custGeom>
                <a:avLst/>
                <a:gdLst>
                  <a:gd name="T0" fmla="*/ 0 w 65"/>
                  <a:gd name="T1" fmla="*/ 0 h 245"/>
                  <a:gd name="T2" fmla="*/ 0 w 65"/>
                  <a:gd name="T3" fmla="*/ 0 h 245"/>
                  <a:gd name="T4" fmla="*/ 0 w 65"/>
                  <a:gd name="T5" fmla="*/ 0 h 245"/>
                  <a:gd name="T6" fmla="*/ 0 w 65"/>
                  <a:gd name="T7" fmla="*/ 0 h 245"/>
                  <a:gd name="T8" fmla="*/ 0 w 65"/>
                  <a:gd name="T9" fmla="*/ 0 h 245"/>
                  <a:gd name="T10" fmla="*/ 0 w 65"/>
                  <a:gd name="T11" fmla="*/ 1 h 245"/>
                  <a:gd name="T12" fmla="*/ 0 w 65"/>
                  <a:gd name="T13" fmla="*/ 1 h 245"/>
                  <a:gd name="T14" fmla="*/ 0 w 65"/>
                  <a:gd name="T15" fmla="*/ 1 h 245"/>
                  <a:gd name="T16" fmla="*/ 0 w 65"/>
                  <a:gd name="T17" fmla="*/ 1 h 245"/>
                  <a:gd name="T18" fmla="*/ 0 w 65"/>
                  <a:gd name="T19" fmla="*/ 1 h 245"/>
                  <a:gd name="T20" fmla="*/ 0 w 65"/>
                  <a:gd name="T21" fmla="*/ 1 h 245"/>
                  <a:gd name="T22" fmla="*/ 0 w 65"/>
                  <a:gd name="T23" fmla="*/ 1 h 245"/>
                  <a:gd name="T24" fmla="*/ 0 w 65"/>
                  <a:gd name="T25" fmla="*/ 1 h 245"/>
                  <a:gd name="T26" fmla="*/ 0 w 65"/>
                  <a:gd name="T27" fmla="*/ 1 h 245"/>
                  <a:gd name="T28" fmla="*/ 0 w 65"/>
                  <a:gd name="T29" fmla="*/ 1 h 245"/>
                  <a:gd name="T30" fmla="*/ 0 w 65"/>
                  <a:gd name="T31" fmla="*/ 1 h 245"/>
                  <a:gd name="T32" fmla="*/ 0 w 65"/>
                  <a:gd name="T33" fmla="*/ 1 h 245"/>
                  <a:gd name="T34" fmla="*/ 0 w 65"/>
                  <a:gd name="T35" fmla="*/ 1 h 245"/>
                  <a:gd name="T36" fmla="*/ 0 w 65"/>
                  <a:gd name="T37" fmla="*/ 1 h 245"/>
                  <a:gd name="T38" fmla="*/ 0 w 65"/>
                  <a:gd name="T39" fmla="*/ 1 h 245"/>
                  <a:gd name="T40" fmla="*/ 0 w 65"/>
                  <a:gd name="T41" fmla="*/ 1 h 245"/>
                  <a:gd name="T42" fmla="*/ 0 w 65"/>
                  <a:gd name="T43" fmla="*/ 1 h 245"/>
                  <a:gd name="T44" fmla="*/ 0 w 65"/>
                  <a:gd name="T45" fmla="*/ 1 h 245"/>
                  <a:gd name="T46" fmla="*/ 0 w 65"/>
                  <a:gd name="T47" fmla="*/ 0 h 245"/>
                  <a:gd name="T48" fmla="*/ 0 w 65"/>
                  <a:gd name="T49" fmla="*/ 0 h 245"/>
                  <a:gd name="T50" fmla="*/ 0 w 65"/>
                  <a:gd name="T51" fmla="*/ 0 h 245"/>
                  <a:gd name="T52" fmla="*/ 0 w 65"/>
                  <a:gd name="T53" fmla="*/ 0 h 245"/>
                  <a:gd name="T54" fmla="*/ 0 w 65"/>
                  <a:gd name="T55" fmla="*/ 0 h 245"/>
                  <a:gd name="T56" fmla="*/ 0 w 65"/>
                  <a:gd name="T57" fmla="*/ 0 h 245"/>
                  <a:gd name="T58" fmla="*/ 0 w 65"/>
                  <a:gd name="T59" fmla="*/ 0 h 245"/>
                  <a:gd name="T60" fmla="*/ 0 w 65"/>
                  <a:gd name="T61" fmla="*/ 0 h 245"/>
                  <a:gd name="T62" fmla="*/ 0 w 65"/>
                  <a:gd name="T63" fmla="*/ 0 h 245"/>
                  <a:gd name="T64" fmla="*/ 0 w 65"/>
                  <a:gd name="T65" fmla="*/ 0 h 245"/>
                  <a:gd name="T66" fmla="*/ 0 w 65"/>
                  <a:gd name="T67" fmla="*/ 0 h 245"/>
                  <a:gd name="T68" fmla="*/ 0 w 65"/>
                  <a:gd name="T69" fmla="*/ 0 h 245"/>
                  <a:gd name="T70" fmla="*/ 0 w 65"/>
                  <a:gd name="T71" fmla="*/ 0 h 245"/>
                  <a:gd name="T72" fmla="*/ 0 w 65"/>
                  <a:gd name="T73" fmla="*/ 0 h 245"/>
                  <a:gd name="T74" fmla="*/ 0 w 65"/>
                  <a:gd name="T75" fmla="*/ 0 h 245"/>
                  <a:gd name="T76" fmla="*/ 0 w 65"/>
                  <a:gd name="T77" fmla="*/ 0 h 245"/>
                  <a:gd name="T78" fmla="*/ 0 w 65"/>
                  <a:gd name="T79" fmla="*/ 0 h 245"/>
                  <a:gd name="T80" fmla="*/ 0 w 65"/>
                  <a:gd name="T81" fmla="*/ 0 h 245"/>
                  <a:gd name="T82" fmla="*/ 0 w 65"/>
                  <a:gd name="T83" fmla="*/ 0 h 245"/>
                  <a:gd name="T84" fmla="*/ 0 w 65"/>
                  <a:gd name="T85" fmla="*/ 0 h 245"/>
                  <a:gd name="T86" fmla="*/ 0 w 65"/>
                  <a:gd name="T87" fmla="*/ 0 h 245"/>
                  <a:gd name="T88" fmla="*/ 0 w 65"/>
                  <a:gd name="T89" fmla="*/ 0 h 245"/>
                  <a:gd name="T90" fmla="*/ 0 w 65"/>
                  <a:gd name="T91" fmla="*/ 0 h 2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245"/>
                  <a:gd name="T140" fmla="*/ 65 w 65"/>
                  <a:gd name="T141" fmla="*/ 245 h 2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245">
                    <a:moveTo>
                      <a:pt x="47" y="0"/>
                    </a:moveTo>
                    <a:lnTo>
                      <a:pt x="45" y="7"/>
                    </a:lnTo>
                    <a:lnTo>
                      <a:pt x="42" y="14"/>
                    </a:lnTo>
                    <a:lnTo>
                      <a:pt x="40" y="22"/>
                    </a:lnTo>
                    <a:lnTo>
                      <a:pt x="38" y="29"/>
                    </a:lnTo>
                    <a:lnTo>
                      <a:pt x="38" y="38"/>
                    </a:lnTo>
                    <a:lnTo>
                      <a:pt x="36" y="45"/>
                    </a:lnTo>
                    <a:lnTo>
                      <a:pt x="36" y="52"/>
                    </a:lnTo>
                    <a:lnTo>
                      <a:pt x="36" y="60"/>
                    </a:lnTo>
                    <a:lnTo>
                      <a:pt x="36" y="67"/>
                    </a:lnTo>
                    <a:lnTo>
                      <a:pt x="36" y="76"/>
                    </a:lnTo>
                    <a:lnTo>
                      <a:pt x="36" y="83"/>
                    </a:lnTo>
                    <a:lnTo>
                      <a:pt x="38" y="91"/>
                    </a:lnTo>
                    <a:lnTo>
                      <a:pt x="38" y="100"/>
                    </a:lnTo>
                    <a:lnTo>
                      <a:pt x="40" y="107"/>
                    </a:lnTo>
                    <a:lnTo>
                      <a:pt x="42" y="114"/>
                    </a:lnTo>
                    <a:lnTo>
                      <a:pt x="42" y="121"/>
                    </a:lnTo>
                    <a:lnTo>
                      <a:pt x="43" y="130"/>
                    </a:lnTo>
                    <a:lnTo>
                      <a:pt x="45" y="138"/>
                    </a:lnTo>
                    <a:lnTo>
                      <a:pt x="47" y="145"/>
                    </a:lnTo>
                    <a:lnTo>
                      <a:pt x="49" y="154"/>
                    </a:lnTo>
                    <a:lnTo>
                      <a:pt x="51" y="161"/>
                    </a:lnTo>
                    <a:lnTo>
                      <a:pt x="53" y="168"/>
                    </a:lnTo>
                    <a:lnTo>
                      <a:pt x="54" y="176"/>
                    </a:lnTo>
                    <a:lnTo>
                      <a:pt x="54" y="185"/>
                    </a:lnTo>
                    <a:lnTo>
                      <a:pt x="56" y="192"/>
                    </a:lnTo>
                    <a:lnTo>
                      <a:pt x="58" y="199"/>
                    </a:lnTo>
                    <a:lnTo>
                      <a:pt x="60" y="206"/>
                    </a:lnTo>
                    <a:lnTo>
                      <a:pt x="62" y="214"/>
                    </a:lnTo>
                    <a:lnTo>
                      <a:pt x="62" y="223"/>
                    </a:lnTo>
                    <a:lnTo>
                      <a:pt x="63" y="230"/>
                    </a:lnTo>
                    <a:lnTo>
                      <a:pt x="63" y="237"/>
                    </a:lnTo>
                    <a:lnTo>
                      <a:pt x="65" y="245"/>
                    </a:lnTo>
                    <a:lnTo>
                      <a:pt x="63" y="241"/>
                    </a:lnTo>
                    <a:lnTo>
                      <a:pt x="60" y="237"/>
                    </a:lnTo>
                    <a:lnTo>
                      <a:pt x="58" y="235"/>
                    </a:lnTo>
                    <a:lnTo>
                      <a:pt x="56" y="232"/>
                    </a:lnTo>
                    <a:lnTo>
                      <a:pt x="54" y="228"/>
                    </a:lnTo>
                    <a:lnTo>
                      <a:pt x="53" y="225"/>
                    </a:lnTo>
                    <a:lnTo>
                      <a:pt x="49" y="223"/>
                    </a:lnTo>
                    <a:lnTo>
                      <a:pt x="47" y="219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2" y="210"/>
                    </a:lnTo>
                    <a:lnTo>
                      <a:pt x="40" y="206"/>
                    </a:lnTo>
                    <a:lnTo>
                      <a:pt x="38" y="203"/>
                    </a:lnTo>
                    <a:lnTo>
                      <a:pt x="36" y="199"/>
                    </a:lnTo>
                    <a:lnTo>
                      <a:pt x="34" y="196"/>
                    </a:lnTo>
                    <a:lnTo>
                      <a:pt x="33" y="194"/>
                    </a:lnTo>
                    <a:lnTo>
                      <a:pt x="31" y="190"/>
                    </a:lnTo>
                    <a:lnTo>
                      <a:pt x="29" y="187"/>
                    </a:lnTo>
                    <a:lnTo>
                      <a:pt x="27" y="183"/>
                    </a:lnTo>
                    <a:lnTo>
                      <a:pt x="25" y="179"/>
                    </a:lnTo>
                    <a:lnTo>
                      <a:pt x="24" y="176"/>
                    </a:lnTo>
                    <a:lnTo>
                      <a:pt x="22" y="172"/>
                    </a:lnTo>
                    <a:lnTo>
                      <a:pt x="20" y="168"/>
                    </a:lnTo>
                    <a:lnTo>
                      <a:pt x="18" y="167"/>
                    </a:lnTo>
                    <a:lnTo>
                      <a:pt x="16" y="163"/>
                    </a:lnTo>
                    <a:lnTo>
                      <a:pt x="16" y="159"/>
                    </a:lnTo>
                    <a:lnTo>
                      <a:pt x="15" y="156"/>
                    </a:lnTo>
                    <a:lnTo>
                      <a:pt x="13" y="152"/>
                    </a:lnTo>
                    <a:lnTo>
                      <a:pt x="11" y="149"/>
                    </a:lnTo>
                    <a:lnTo>
                      <a:pt x="9" y="145"/>
                    </a:lnTo>
                    <a:lnTo>
                      <a:pt x="9" y="141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11" y="129"/>
                    </a:lnTo>
                    <a:lnTo>
                      <a:pt x="13" y="127"/>
                    </a:lnTo>
                    <a:lnTo>
                      <a:pt x="15" y="125"/>
                    </a:lnTo>
                    <a:lnTo>
                      <a:pt x="16" y="123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2" y="116"/>
                    </a:lnTo>
                    <a:lnTo>
                      <a:pt x="24" y="116"/>
                    </a:lnTo>
                    <a:lnTo>
                      <a:pt x="24" y="114"/>
                    </a:lnTo>
                    <a:lnTo>
                      <a:pt x="24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9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0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5" y="94"/>
                    </a:lnTo>
                    <a:lnTo>
                      <a:pt x="13" y="94"/>
                    </a:lnTo>
                    <a:lnTo>
                      <a:pt x="11" y="94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4" y="83"/>
                    </a:lnTo>
                    <a:lnTo>
                      <a:pt x="4" y="80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7" y="71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1" y="62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8" y="47"/>
                    </a:lnTo>
                    <a:lnTo>
                      <a:pt x="20" y="43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5" y="36"/>
                    </a:lnTo>
                    <a:lnTo>
                      <a:pt x="27" y="33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40" y="11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AB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999" y="993"/>
                <a:ext cx="311" cy="295"/>
              </a:xfrm>
              <a:custGeom>
                <a:avLst/>
                <a:gdLst>
                  <a:gd name="T0" fmla="*/ 2 w 622"/>
                  <a:gd name="T1" fmla="*/ 0 h 591"/>
                  <a:gd name="T2" fmla="*/ 2 w 622"/>
                  <a:gd name="T3" fmla="*/ 0 h 591"/>
                  <a:gd name="T4" fmla="*/ 2 w 622"/>
                  <a:gd name="T5" fmla="*/ 0 h 591"/>
                  <a:gd name="T6" fmla="*/ 2 w 622"/>
                  <a:gd name="T7" fmla="*/ 1 h 591"/>
                  <a:gd name="T8" fmla="*/ 2 w 622"/>
                  <a:gd name="T9" fmla="*/ 1 h 591"/>
                  <a:gd name="T10" fmla="*/ 2 w 622"/>
                  <a:gd name="T11" fmla="*/ 1 h 591"/>
                  <a:gd name="T12" fmla="*/ 2 w 622"/>
                  <a:gd name="T13" fmla="*/ 1 h 591"/>
                  <a:gd name="T14" fmla="*/ 3 w 622"/>
                  <a:gd name="T15" fmla="*/ 1 h 591"/>
                  <a:gd name="T16" fmla="*/ 3 w 622"/>
                  <a:gd name="T17" fmla="*/ 2 h 591"/>
                  <a:gd name="T18" fmla="*/ 3 w 622"/>
                  <a:gd name="T19" fmla="*/ 2 h 591"/>
                  <a:gd name="T20" fmla="*/ 3 w 622"/>
                  <a:gd name="T21" fmla="*/ 3 h 591"/>
                  <a:gd name="T22" fmla="*/ 3 w 622"/>
                  <a:gd name="T23" fmla="*/ 3 h 591"/>
                  <a:gd name="T24" fmla="*/ 3 w 622"/>
                  <a:gd name="T25" fmla="*/ 3 h 591"/>
                  <a:gd name="T26" fmla="*/ 3 w 622"/>
                  <a:gd name="T27" fmla="*/ 3 h 591"/>
                  <a:gd name="T28" fmla="*/ 3 w 622"/>
                  <a:gd name="T29" fmla="*/ 3 h 591"/>
                  <a:gd name="T30" fmla="*/ 5 w 622"/>
                  <a:gd name="T31" fmla="*/ 3 h 591"/>
                  <a:gd name="T32" fmla="*/ 5 w 622"/>
                  <a:gd name="T33" fmla="*/ 3 h 591"/>
                  <a:gd name="T34" fmla="*/ 5 w 622"/>
                  <a:gd name="T35" fmla="*/ 3 h 591"/>
                  <a:gd name="T36" fmla="*/ 5 w 622"/>
                  <a:gd name="T37" fmla="*/ 3 h 591"/>
                  <a:gd name="T38" fmla="*/ 5 w 622"/>
                  <a:gd name="T39" fmla="*/ 3 h 591"/>
                  <a:gd name="T40" fmla="*/ 5 w 622"/>
                  <a:gd name="T41" fmla="*/ 3 h 591"/>
                  <a:gd name="T42" fmla="*/ 5 w 622"/>
                  <a:gd name="T43" fmla="*/ 3 h 591"/>
                  <a:gd name="T44" fmla="*/ 5 w 622"/>
                  <a:gd name="T45" fmla="*/ 4 h 591"/>
                  <a:gd name="T46" fmla="*/ 5 w 622"/>
                  <a:gd name="T47" fmla="*/ 4 h 591"/>
                  <a:gd name="T48" fmla="*/ 5 w 622"/>
                  <a:gd name="T49" fmla="*/ 4 h 591"/>
                  <a:gd name="T50" fmla="*/ 3 w 622"/>
                  <a:gd name="T51" fmla="*/ 4 h 591"/>
                  <a:gd name="T52" fmla="*/ 3 w 622"/>
                  <a:gd name="T53" fmla="*/ 4 h 591"/>
                  <a:gd name="T54" fmla="*/ 3 w 622"/>
                  <a:gd name="T55" fmla="*/ 4 h 591"/>
                  <a:gd name="T56" fmla="*/ 3 w 622"/>
                  <a:gd name="T57" fmla="*/ 4 h 591"/>
                  <a:gd name="T58" fmla="*/ 2 w 622"/>
                  <a:gd name="T59" fmla="*/ 4 h 591"/>
                  <a:gd name="T60" fmla="*/ 2 w 622"/>
                  <a:gd name="T61" fmla="*/ 4 h 591"/>
                  <a:gd name="T62" fmla="*/ 2 w 622"/>
                  <a:gd name="T63" fmla="*/ 4 h 591"/>
                  <a:gd name="T64" fmla="*/ 2 w 622"/>
                  <a:gd name="T65" fmla="*/ 3 h 591"/>
                  <a:gd name="T66" fmla="*/ 2 w 622"/>
                  <a:gd name="T67" fmla="*/ 2 h 591"/>
                  <a:gd name="T68" fmla="*/ 2 w 622"/>
                  <a:gd name="T69" fmla="*/ 1 h 591"/>
                  <a:gd name="T70" fmla="*/ 2 w 622"/>
                  <a:gd name="T71" fmla="*/ 1 h 591"/>
                  <a:gd name="T72" fmla="*/ 2 w 622"/>
                  <a:gd name="T73" fmla="*/ 0 h 591"/>
                  <a:gd name="T74" fmla="*/ 2 w 622"/>
                  <a:gd name="T75" fmla="*/ 0 h 591"/>
                  <a:gd name="T76" fmla="*/ 2 w 622"/>
                  <a:gd name="T77" fmla="*/ 0 h 591"/>
                  <a:gd name="T78" fmla="*/ 2 w 622"/>
                  <a:gd name="T79" fmla="*/ 0 h 591"/>
                  <a:gd name="T80" fmla="*/ 2 w 622"/>
                  <a:gd name="T81" fmla="*/ 1 h 591"/>
                  <a:gd name="T82" fmla="*/ 2 w 622"/>
                  <a:gd name="T83" fmla="*/ 1 h 591"/>
                  <a:gd name="T84" fmla="*/ 1 w 622"/>
                  <a:gd name="T85" fmla="*/ 1 h 591"/>
                  <a:gd name="T86" fmla="*/ 1 w 622"/>
                  <a:gd name="T87" fmla="*/ 2 h 591"/>
                  <a:gd name="T88" fmla="*/ 1 w 622"/>
                  <a:gd name="T89" fmla="*/ 2 h 591"/>
                  <a:gd name="T90" fmla="*/ 1 w 622"/>
                  <a:gd name="T91" fmla="*/ 1 h 591"/>
                  <a:gd name="T92" fmla="*/ 1 w 622"/>
                  <a:gd name="T93" fmla="*/ 1 h 591"/>
                  <a:gd name="T94" fmla="*/ 1 w 622"/>
                  <a:gd name="T95" fmla="*/ 1 h 591"/>
                  <a:gd name="T96" fmla="*/ 1 w 622"/>
                  <a:gd name="T97" fmla="*/ 0 h 591"/>
                  <a:gd name="T98" fmla="*/ 1 w 622"/>
                  <a:gd name="T99" fmla="*/ 1 h 591"/>
                  <a:gd name="T100" fmla="*/ 1 w 622"/>
                  <a:gd name="T101" fmla="*/ 1 h 591"/>
                  <a:gd name="T102" fmla="*/ 1 w 622"/>
                  <a:gd name="T103" fmla="*/ 1 h 591"/>
                  <a:gd name="T104" fmla="*/ 1 w 622"/>
                  <a:gd name="T105" fmla="*/ 1 h 591"/>
                  <a:gd name="T106" fmla="*/ 1 w 622"/>
                  <a:gd name="T107" fmla="*/ 1 h 591"/>
                  <a:gd name="T108" fmla="*/ 1 w 622"/>
                  <a:gd name="T109" fmla="*/ 1 h 591"/>
                  <a:gd name="T110" fmla="*/ 1 w 622"/>
                  <a:gd name="T111" fmla="*/ 0 h 591"/>
                  <a:gd name="T112" fmla="*/ 2 w 622"/>
                  <a:gd name="T113" fmla="*/ 0 h 591"/>
                  <a:gd name="T114" fmla="*/ 2 w 622"/>
                  <a:gd name="T115" fmla="*/ 0 h 591"/>
                  <a:gd name="T116" fmla="*/ 2 w 622"/>
                  <a:gd name="T117" fmla="*/ 0 h 591"/>
                  <a:gd name="T118" fmla="*/ 2 w 622"/>
                  <a:gd name="T119" fmla="*/ 0 h 591"/>
                  <a:gd name="T120" fmla="*/ 2 w 622"/>
                  <a:gd name="T121" fmla="*/ 0 h 5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2"/>
                  <a:gd name="T184" fmla="*/ 0 h 591"/>
                  <a:gd name="T185" fmla="*/ 622 w 622"/>
                  <a:gd name="T186" fmla="*/ 591 h 5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2" h="591">
                    <a:moveTo>
                      <a:pt x="323" y="96"/>
                    </a:moveTo>
                    <a:lnTo>
                      <a:pt x="323" y="98"/>
                    </a:lnTo>
                    <a:lnTo>
                      <a:pt x="325" y="98"/>
                    </a:lnTo>
                    <a:lnTo>
                      <a:pt x="325" y="100"/>
                    </a:lnTo>
                    <a:lnTo>
                      <a:pt x="327" y="100"/>
                    </a:lnTo>
                    <a:lnTo>
                      <a:pt x="327" y="102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2" y="104"/>
                    </a:lnTo>
                    <a:lnTo>
                      <a:pt x="334" y="104"/>
                    </a:lnTo>
                    <a:lnTo>
                      <a:pt x="336" y="104"/>
                    </a:lnTo>
                    <a:lnTo>
                      <a:pt x="337" y="104"/>
                    </a:lnTo>
                    <a:lnTo>
                      <a:pt x="339" y="104"/>
                    </a:lnTo>
                    <a:lnTo>
                      <a:pt x="341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5" y="105"/>
                    </a:lnTo>
                    <a:lnTo>
                      <a:pt x="346" y="105"/>
                    </a:lnTo>
                    <a:lnTo>
                      <a:pt x="343" y="107"/>
                    </a:lnTo>
                    <a:lnTo>
                      <a:pt x="341" y="109"/>
                    </a:lnTo>
                    <a:lnTo>
                      <a:pt x="337" y="111"/>
                    </a:lnTo>
                    <a:lnTo>
                      <a:pt x="336" y="113"/>
                    </a:lnTo>
                    <a:lnTo>
                      <a:pt x="334" y="115"/>
                    </a:lnTo>
                    <a:lnTo>
                      <a:pt x="334" y="116"/>
                    </a:lnTo>
                    <a:lnTo>
                      <a:pt x="332" y="120"/>
                    </a:lnTo>
                    <a:lnTo>
                      <a:pt x="330" y="122"/>
                    </a:lnTo>
                    <a:lnTo>
                      <a:pt x="330" y="124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0" y="131"/>
                    </a:lnTo>
                    <a:lnTo>
                      <a:pt x="330" y="133"/>
                    </a:lnTo>
                    <a:lnTo>
                      <a:pt x="332" y="134"/>
                    </a:lnTo>
                    <a:lnTo>
                      <a:pt x="332" y="136"/>
                    </a:lnTo>
                    <a:lnTo>
                      <a:pt x="332" y="140"/>
                    </a:lnTo>
                    <a:lnTo>
                      <a:pt x="334" y="142"/>
                    </a:lnTo>
                    <a:lnTo>
                      <a:pt x="336" y="144"/>
                    </a:lnTo>
                    <a:lnTo>
                      <a:pt x="336" y="145"/>
                    </a:lnTo>
                    <a:lnTo>
                      <a:pt x="337" y="149"/>
                    </a:lnTo>
                    <a:lnTo>
                      <a:pt x="339" y="151"/>
                    </a:lnTo>
                    <a:lnTo>
                      <a:pt x="339" y="153"/>
                    </a:lnTo>
                    <a:lnTo>
                      <a:pt x="341" y="154"/>
                    </a:lnTo>
                    <a:lnTo>
                      <a:pt x="343" y="158"/>
                    </a:lnTo>
                    <a:lnTo>
                      <a:pt x="343" y="160"/>
                    </a:lnTo>
                    <a:lnTo>
                      <a:pt x="345" y="162"/>
                    </a:lnTo>
                    <a:lnTo>
                      <a:pt x="346" y="165"/>
                    </a:lnTo>
                    <a:lnTo>
                      <a:pt x="346" y="167"/>
                    </a:lnTo>
                    <a:lnTo>
                      <a:pt x="348" y="169"/>
                    </a:lnTo>
                    <a:lnTo>
                      <a:pt x="348" y="171"/>
                    </a:lnTo>
                    <a:lnTo>
                      <a:pt x="348" y="174"/>
                    </a:lnTo>
                    <a:lnTo>
                      <a:pt x="350" y="176"/>
                    </a:lnTo>
                    <a:lnTo>
                      <a:pt x="350" y="178"/>
                    </a:lnTo>
                    <a:lnTo>
                      <a:pt x="350" y="182"/>
                    </a:lnTo>
                    <a:lnTo>
                      <a:pt x="352" y="183"/>
                    </a:lnTo>
                    <a:lnTo>
                      <a:pt x="352" y="185"/>
                    </a:lnTo>
                    <a:lnTo>
                      <a:pt x="354" y="187"/>
                    </a:lnTo>
                    <a:lnTo>
                      <a:pt x="354" y="191"/>
                    </a:lnTo>
                    <a:lnTo>
                      <a:pt x="356" y="192"/>
                    </a:lnTo>
                    <a:lnTo>
                      <a:pt x="356" y="194"/>
                    </a:lnTo>
                    <a:lnTo>
                      <a:pt x="357" y="196"/>
                    </a:lnTo>
                    <a:lnTo>
                      <a:pt x="357" y="198"/>
                    </a:lnTo>
                    <a:lnTo>
                      <a:pt x="359" y="200"/>
                    </a:lnTo>
                    <a:lnTo>
                      <a:pt x="361" y="203"/>
                    </a:lnTo>
                    <a:lnTo>
                      <a:pt x="363" y="205"/>
                    </a:lnTo>
                    <a:lnTo>
                      <a:pt x="363" y="207"/>
                    </a:lnTo>
                    <a:lnTo>
                      <a:pt x="365" y="209"/>
                    </a:lnTo>
                    <a:lnTo>
                      <a:pt x="366" y="211"/>
                    </a:lnTo>
                    <a:lnTo>
                      <a:pt x="366" y="212"/>
                    </a:lnTo>
                    <a:lnTo>
                      <a:pt x="368" y="214"/>
                    </a:lnTo>
                    <a:lnTo>
                      <a:pt x="370" y="216"/>
                    </a:lnTo>
                    <a:lnTo>
                      <a:pt x="372" y="220"/>
                    </a:lnTo>
                    <a:lnTo>
                      <a:pt x="374" y="221"/>
                    </a:lnTo>
                    <a:lnTo>
                      <a:pt x="374" y="223"/>
                    </a:lnTo>
                    <a:lnTo>
                      <a:pt x="375" y="225"/>
                    </a:lnTo>
                    <a:lnTo>
                      <a:pt x="377" y="227"/>
                    </a:lnTo>
                    <a:lnTo>
                      <a:pt x="379" y="229"/>
                    </a:lnTo>
                    <a:lnTo>
                      <a:pt x="381" y="230"/>
                    </a:lnTo>
                    <a:lnTo>
                      <a:pt x="381" y="232"/>
                    </a:lnTo>
                    <a:lnTo>
                      <a:pt x="383" y="234"/>
                    </a:lnTo>
                    <a:lnTo>
                      <a:pt x="384" y="238"/>
                    </a:lnTo>
                    <a:lnTo>
                      <a:pt x="386" y="240"/>
                    </a:lnTo>
                    <a:lnTo>
                      <a:pt x="386" y="241"/>
                    </a:lnTo>
                    <a:lnTo>
                      <a:pt x="388" y="243"/>
                    </a:lnTo>
                    <a:lnTo>
                      <a:pt x="379" y="265"/>
                    </a:lnTo>
                    <a:lnTo>
                      <a:pt x="381" y="270"/>
                    </a:lnTo>
                    <a:lnTo>
                      <a:pt x="383" y="276"/>
                    </a:lnTo>
                    <a:lnTo>
                      <a:pt x="384" y="281"/>
                    </a:lnTo>
                    <a:lnTo>
                      <a:pt x="386" y="287"/>
                    </a:lnTo>
                    <a:lnTo>
                      <a:pt x="388" y="294"/>
                    </a:lnTo>
                    <a:lnTo>
                      <a:pt x="390" y="299"/>
                    </a:lnTo>
                    <a:lnTo>
                      <a:pt x="392" y="305"/>
                    </a:lnTo>
                    <a:lnTo>
                      <a:pt x="394" y="310"/>
                    </a:lnTo>
                    <a:lnTo>
                      <a:pt x="395" y="316"/>
                    </a:lnTo>
                    <a:lnTo>
                      <a:pt x="397" y="321"/>
                    </a:lnTo>
                    <a:lnTo>
                      <a:pt x="399" y="327"/>
                    </a:lnTo>
                    <a:lnTo>
                      <a:pt x="403" y="332"/>
                    </a:lnTo>
                    <a:lnTo>
                      <a:pt x="404" y="337"/>
                    </a:lnTo>
                    <a:lnTo>
                      <a:pt x="406" y="343"/>
                    </a:lnTo>
                    <a:lnTo>
                      <a:pt x="408" y="348"/>
                    </a:lnTo>
                    <a:lnTo>
                      <a:pt x="410" y="354"/>
                    </a:lnTo>
                    <a:lnTo>
                      <a:pt x="413" y="359"/>
                    </a:lnTo>
                    <a:lnTo>
                      <a:pt x="415" y="365"/>
                    </a:lnTo>
                    <a:lnTo>
                      <a:pt x="417" y="370"/>
                    </a:lnTo>
                    <a:lnTo>
                      <a:pt x="421" y="375"/>
                    </a:lnTo>
                    <a:lnTo>
                      <a:pt x="423" y="381"/>
                    </a:lnTo>
                    <a:lnTo>
                      <a:pt x="426" y="386"/>
                    </a:lnTo>
                    <a:lnTo>
                      <a:pt x="428" y="392"/>
                    </a:lnTo>
                    <a:lnTo>
                      <a:pt x="430" y="397"/>
                    </a:lnTo>
                    <a:lnTo>
                      <a:pt x="433" y="403"/>
                    </a:lnTo>
                    <a:lnTo>
                      <a:pt x="435" y="408"/>
                    </a:lnTo>
                    <a:lnTo>
                      <a:pt x="439" y="413"/>
                    </a:lnTo>
                    <a:lnTo>
                      <a:pt x="441" y="419"/>
                    </a:lnTo>
                    <a:lnTo>
                      <a:pt x="444" y="424"/>
                    </a:lnTo>
                    <a:lnTo>
                      <a:pt x="446" y="430"/>
                    </a:lnTo>
                    <a:lnTo>
                      <a:pt x="450" y="435"/>
                    </a:lnTo>
                    <a:lnTo>
                      <a:pt x="452" y="441"/>
                    </a:lnTo>
                    <a:lnTo>
                      <a:pt x="453" y="442"/>
                    </a:lnTo>
                    <a:lnTo>
                      <a:pt x="455" y="444"/>
                    </a:lnTo>
                    <a:lnTo>
                      <a:pt x="455" y="446"/>
                    </a:lnTo>
                    <a:lnTo>
                      <a:pt x="457" y="448"/>
                    </a:lnTo>
                    <a:lnTo>
                      <a:pt x="459" y="448"/>
                    </a:lnTo>
                    <a:lnTo>
                      <a:pt x="461" y="450"/>
                    </a:lnTo>
                    <a:lnTo>
                      <a:pt x="462" y="450"/>
                    </a:lnTo>
                    <a:lnTo>
                      <a:pt x="462" y="452"/>
                    </a:lnTo>
                    <a:lnTo>
                      <a:pt x="464" y="452"/>
                    </a:lnTo>
                    <a:lnTo>
                      <a:pt x="466" y="452"/>
                    </a:lnTo>
                    <a:lnTo>
                      <a:pt x="468" y="452"/>
                    </a:lnTo>
                    <a:lnTo>
                      <a:pt x="470" y="452"/>
                    </a:lnTo>
                    <a:lnTo>
                      <a:pt x="471" y="452"/>
                    </a:lnTo>
                    <a:lnTo>
                      <a:pt x="473" y="452"/>
                    </a:lnTo>
                    <a:lnTo>
                      <a:pt x="475" y="450"/>
                    </a:lnTo>
                    <a:lnTo>
                      <a:pt x="477" y="450"/>
                    </a:lnTo>
                    <a:lnTo>
                      <a:pt x="479" y="450"/>
                    </a:lnTo>
                    <a:lnTo>
                      <a:pt x="480" y="448"/>
                    </a:lnTo>
                    <a:lnTo>
                      <a:pt x="482" y="448"/>
                    </a:lnTo>
                    <a:lnTo>
                      <a:pt x="484" y="448"/>
                    </a:lnTo>
                    <a:lnTo>
                      <a:pt x="486" y="446"/>
                    </a:lnTo>
                    <a:lnTo>
                      <a:pt x="488" y="444"/>
                    </a:lnTo>
                    <a:lnTo>
                      <a:pt x="490" y="444"/>
                    </a:lnTo>
                    <a:lnTo>
                      <a:pt x="491" y="442"/>
                    </a:lnTo>
                    <a:lnTo>
                      <a:pt x="493" y="442"/>
                    </a:lnTo>
                    <a:lnTo>
                      <a:pt x="495" y="442"/>
                    </a:lnTo>
                    <a:lnTo>
                      <a:pt x="497" y="441"/>
                    </a:lnTo>
                    <a:lnTo>
                      <a:pt x="499" y="441"/>
                    </a:lnTo>
                    <a:lnTo>
                      <a:pt x="500" y="441"/>
                    </a:lnTo>
                    <a:lnTo>
                      <a:pt x="502" y="441"/>
                    </a:lnTo>
                    <a:lnTo>
                      <a:pt x="504" y="441"/>
                    </a:lnTo>
                    <a:lnTo>
                      <a:pt x="506" y="442"/>
                    </a:lnTo>
                    <a:lnTo>
                      <a:pt x="508" y="446"/>
                    </a:lnTo>
                    <a:lnTo>
                      <a:pt x="509" y="448"/>
                    </a:lnTo>
                    <a:lnTo>
                      <a:pt x="511" y="450"/>
                    </a:lnTo>
                    <a:lnTo>
                      <a:pt x="513" y="452"/>
                    </a:lnTo>
                    <a:lnTo>
                      <a:pt x="515" y="453"/>
                    </a:lnTo>
                    <a:lnTo>
                      <a:pt x="517" y="455"/>
                    </a:lnTo>
                    <a:lnTo>
                      <a:pt x="519" y="455"/>
                    </a:lnTo>
                    <a:lnTo>
                      <a:pt x="522" y="457"/>
                    </a:lnTo>
                    <a:lnTo>
                      <a:pt x="524" y="459"/>
                    </a:lnTo>
                    <a:lnTo>
                      <a:pt x="526" y="459"/>
                    </a:lnTo>
                    <a:lnTo>
                      <a:pt x="529" y="459"/>
                    </a:lnTo>
                    <a:lnTo>
                      <a:pt x="531" y="461"/>
                    </a:lnTo>
                    <a:lnTo>
                      <a:pt x="533" y="461"/>
                    </a:lnTo>
                    <a:lnTo>
                      <a:pt x="535" y="461"/>
                    </a:lnTo>
                    <a:lnTo>
                      <a:pt x="538" y="461"/>
                    </a:lnTo>
                    <a:lnTo>
                      <a:pt x="540" y="461"/>
                    </a:lnTo>
                    <a:lnTo>
                      <a:pt x="544" y="461"/>
                    </a:lnTo>
                    <a:lnTo>
                      <a:pt x="546" y="461"/>
                    </a:lnTo>
                    <a:lnTo>
                      <a:pt x="548" y="461"/>
                    </a:lnTo>
                    <a:lnTo>
                      <a:pt x="551" y="461"/>
                    </a:lnTo>
                    <a:lnTo>
                      <a:pt x="553" y="461"/>
                    </a:lnTo>
                    <a:lnTo>
                      <a:pt x="557" y="461"/>
                    </a:lnTo>
                    <a:lnTo>
                      <a:pt x="558" y="459"/>
                    </a:lnTo>
                    <a:lnTo>
                      <a:pt x="562" y="459"/>
                    </a:lnTo>
                    <a:lnTo>
                      <a:pt x="564" y="459"/>
                    </a:lnTo>
                    <a:lnTo>
                      <a:pt x="566" y="457"/>
                    </a:lnTo>
                    <a:lnTo>
                      <a:pt x="569" y="457"/>
                    </a:lnTo>
                    <a:lnTo>
                      <a:pt x="571" y="457"/>
                    </a:lnTo>
                    <a:lnTo>
                      <a:pt x="575" y="455"/>
                    </a:lnTo>
                    <a:lnTo>
                      <a:pt x="576" y="455"/>
                    </a:lnTo>
                    <a:lnTo>
                      <a:pt x="580" y="455"/>
                    </a:lnTo>
                    <a:lnTo>
                      <a:pt x="580" y="453"/>
                    </a:lnTo>
                    <a:lnTo>
                      <a:pt x="582" y="453"/>
                    </a:lnTo>
                    <a:lnTo>
                      <a:pt x="584" y="452"/>
                    </a:lnTo>
                    <a:lnTo>
                      <a:pt x="586" y="452"/>
                    </a:lnTo>
                    <a:lnTo>
                      <a:pt x="586" y="450"/>
                    </a:lnTo>
                    <a:lnTo>
                      <a:pt x="587" y="450"/>
                    </a:lnTo>
                    <a:lnTo>
                      <a:pt x="589" y="450"/>
                    </a:lnTo>
                    <a:lnTo>
                      <a:pt x="589" y="448"/>
                    </a:lnTo>
                    <a:lnTo>
                      <a:pt x="591" y="448"/>
                    </a:lnTo>
                    <a:lnTo>
                      <a:pt x="593" y="448"/>
                    </a:lnTo>
                    <a:lnTo>
                      <a:pt x="595" y="446"/>
                    </a:lnTo>
                    <a:lnTo>
                      <a:pt x="596" y="446"/>
                    </a:lnTo>
                    <a:lnTo>
                      <a:pt x="598" y="446"/>
                    </a:lnTo>
                    <a:lnTo>
                      <a:pt x="598" y="444"/>
                    </a:lnTo>
                    <a:lnTo>
                      <a:pt x="600" y="444"/>
                    </a:lnTo>
                    <a:lnTo>
                      <a:pt x="602" y="444"/>
                    </a:lnTo>
                    <a:lnTo>
                      <a:pt x="602" y="442"/>
                    </a:lnTo>
                    <a:lnTo>
                      <a:pt x="604" y="442"/>
                    </a:lnTo>
                    <a:lnTo>
                      <a:pt x="605" y="442"/>
                    </a:lnTo>
                    <a:lnTo>
                      <a:pt x="605" y="441"/>
                    </a:lnTo>
                    <a:lnTo>
                      <a:pt x="607" y="441"/>
                    </a:lnTo>
                    <a:lnTo>
                      <a:pt x="609" y="441"/>
                    </a:lnTo>
                    <a:lnTo>
                      <a:pt x="609" y="439"/>
                    </a:lnTo>
                    <a:lnTo>
                      <a:pt x="611" y="439"/>
                    </a:lnTo>
                    <a:lnTo>
                      <a:pt x="613" y="439"/>
                    </a:lnTo>
                    <a:lnTo>
                      <a:pt x="613" y="437"/>
                    </a:lnTo>
                    <a:lnTo>
                      <a:pt x="615" y="437"/>
                    </a:lnTo>
                    <a:lnTo>
                      <a:pt x="616" y="437"/>
                    </a:lnTo>
                    <a:lnTo>
                      <a:pt x="616" y="435"/>
                    </a:lnTo>
                    <a:lnTo>
                      <a:pt x="618" y="435"/>
                    </a:lnTo>
                    <a:lnTo>
                      <a:pt x="618" y="439"/>
                    </a:lnTo>
                    <a:lnTo>
                      <a:pt x="618" y="444"/>
                    </a:lnTo>
                    <a:lnTo>
                      <a:pt x="620" y="450"/>
                    </a:lnTo>
                    <a:lnTo>
                      <a:pt x="620" y="453"/>
                    </a:lnTo>
                    <a:lnTo>
                      <a:pt x="620" y="459"/>
                    </a:lnTo>
                    <a:lnTo>
                      <a:pt x="620" y="464"/>
                    </a:lnTo>
                    <a:lnTo>
                      <a:pt x="620" y="468"/>
                    </a:lnTo>
                    <a:lnTo>
                      <a:pt x="620" y="473"/>
                    </a:lnTo>
                    <a:lnTo>
                      <a:pt x="622" y="479"/>
                    </a:lnTo>
                    <a:lnTo>
                      <a:pt x="622" y="482"/>
                    </a:lnTo>
                    <a:lnTo>
                      <a:pt x="622" y="488"/>
                    </a:lnTo>
                    <a:lnTo>
                      <a:pt x="622" y="493"/>
                    </a:lnTo>
                    <a:lnTo>
                      <a:pt x="622" y="499"/>
                    </a:lnTo>
                    <a:lnTo>
                      <a:pt x="622" y="502"/>
                    </a:lnTo>
                    <a:lnTo>
                      <a:pt x="622" y="508"/>
                    </a:lnTo>
                    <a:lnTo>
                      <a:pt x="622" y="513"/>
                    </a:lnTo>
                    <a:lnTo>
                      <a:pt x="622" y="519"/>
                    </a:lnTo>
                    <a:lnTo>
                      <a:pt x="622" y="522"/>
                    </a:lnTo>
                    <a:lnTo>
                      <a:pt x="622" y="528"/>
                    </a:lnTo>
                    <a:lnTo>
                      <a:pt x="622" y="533"/>
                    </a:lnTo>
                    <a:lnTo>
                      <a:pt x="622" y="539"/>
                    </a:lnTo>
                    <a:lnTo>
                      <a:pt x="622" y="542"/>
                    </a:lnTo>
                    <a:lnTo>
                      <a:pt x="620" y="548"/>
                    </a:lnTo>
                    <a:lnTo>
                      <a:pt x="620" y="553"/>
                    </a:lnTo>
                    <a:lnTo>
                      <a:pt x="620" y="557"/>
                    </a:lnTo>
                    <a:lnTo>
                      <a:pt x="620" y="562"/>
                    </a:lnTo>
                    <a:lnTo>
                      <a:pt x="618" y="567"/>
                    </a:lnTo>
                    <a:lnTo>
                      <a:pt x="618" y="571"/>
                    </a:lnTo>
                    <a:lnTo>
                      <a:pt x="616" y="577"/>
                    </a:lnTo>
                    <a:lnTo>
                      <a:pt x="616" y="582"/>
                    </a:lnTo>
                    <a:lnTo>
                      <a:pt x="615" y="586"/>
                    </a:lnTo>
                    <a:lnTo>
                      <a:pt x="615" y="591"/>
                    </a:lnTo>
                    <a:lnTo>
                      <a:pt x="607" y="591"/>
                    </a:lnTo>
                    <a:lnTo>
                      <a:pt x="602" y="591"/>
                    </a:lnTo>
                    <a:lnTo>
                      <a:pt x="596" y="591"/>
                    </a:lnTo>
                    <a:lnTo>
                      <a:pt x="589" y="591"/>
                    </a:lnTo>
                    <a:lnTo>
                      <a:pt x="584" y="591"/>
                    </a:lnTo>
                    <a:lnTo>
                      <a:pt x="578" y="591"/>
                    </a:lnTo>
                    <a:lnTo>
                      <a:pt x="571" y="589"/>
                    </a:lnTo>
                    <a:lnTo>
                      <a:pt x="566" y="589"/>
                    </a:lnTo>
                    <a:lnTo>
                      <a:pt x="560" y="589"/>
                    </a:lnTo>
                    <a:lnTo>
                      <a:pt x="553" y="587"/>
                    </a:lnTo>
                    <a:lnTo>
                      <a:pt x="548" y="587"/>
                    </a:lnTo>
                    <a:lnTo>
                      <a:pt x="542" y="586"/>
                    </a:lnTo>
                    <a:lnTo>
                      <a:pt x="537" y="584"/>
                    </a:lnTo>
                    <a:lnTo>
                      <a:pt x="531" y="584"/>
                    </a:lnTo>
                    <a:lnTo>
                      <a:pt x="524" y="582"/>
                    </a:lnTo>
                    <a:lnTo>
                      <a:pt x="519" y="580"/>
                    </a:lnTo>
                    <a:lnTo>
                      <a:pt x="513" y="578"/>
                    </a:lnTo>
                    <a:lnTo>
                      <a:pt x="508" y="575"/>
                    </a:lnTo>
                    <a:lnTo>
                      <a:pt x="502" y="573"/>
                    </a:lnTo>
                    <a:lnTo>
                      <a:pt x="497" y="571"/>
                    </a:lnTo>
                    <a:lnTo>
                      <a:pt x="493" y="567"/>
                    </a:lnTo>
                    <a:lnTo>
                      <a:pt x="488" y="566"/>
                    </a:lnTo>
                    <a:lnTo>
                      <a:pt x="482" y="562"/>
                    </a:lnTo>
                    <a:lnTo>
                      <a:pt x="477" y="558"/>
                    </a:lnTo>
                    <a:lnTo>
                      <a:pt x="473" y="555"/>
                    </a:lnTo>
                    <a:lnTo>
                      <a:pt x="468" y="551"/>
                    </a:lnTo>
                    <a:lnTo>
                      <a:pt x="464" y="548"/>
                    </a:lnTo>
                    <a:lnTo>
                      <a:pt x="461" y="544"/>
                    </a:lnTo>
                    <a:lnTo>
                      <a:pt x="455" y="540"/>
                    </a:lnTo>
                    <a:lnTo>
                      <a:pt x="452" y="535"/>
                    </a:lnTo>
                    <a:lnTo>
                      <a:pt x="448" y="531"/>
                    </a:lnTo>
                    <a:lnTo>
                      <a:pt x="444" y="526"/>
                    </a:lnTo>
                    <a:lnTo>
                      <a:pt x="442" y="526"/>
                    </a:lnTo>
                    <a:lnTo>
                      <a:pt x="441" y="526"/>
                    </a:lnTo>
                    <a:lnTo>
                      <a:pt x="439" y="526"/>
                    </a:lnTo>
                    <a:lnTo>
                      <a:pt x="437" y="526"/>
                    </a:lnTo>
                    <a:lnTo>
                      <a:pt x="437" y="528"/>
                    </a:lnTo>
                    <a:lnTo>
                      <a:pt x="435" y="528"/>
                    </a:lnTo>
                    <a:lnTo>
                      <a:pt x="435" y="529"/>
                    </a:lnTo>
                    <a:lnTo>
                      <a:pt x="435" y="531"/>
                    </a:lnTo>
                    <a:lnTo>
                      <a:pt x="435" y="533"/>
                    </a:lnTo>
                    <a:lnTo>
                      <a:pt x="433" y="533"/>
                    </a:lnTo>
                    <a:lnTo>
                      <a:pt x="433" y="535"/>
                    </a:lnTo>
                    <a:lnTo>
                      <a:pt x="433" y="537"/>
                    </a:lnTo>
                    <a:lnTo>
                      <a:pt x="430" y="539"/>
                    </a:lnTo>
                    <a:lnTo>
                      <a:pt x="424" y="540"/>
                    </a:lnTo>
                    <a:lnTo>
                      <a:pt x="421" y="544"/>
                    </a:lnTo>
                    <a:lnTo>
                      <a:pt x="415" y="546"/>
                    </a:lnTo>
                    <a:lnTo>
                      <a:pt x="412" y="548"/>
                    </a:lnTo>
                    <a:lnTo>
                      <a:pt x="408" y="551"/>
                    </a:lnTo>
                    <a:lnTo>
                      <a:pt x="403" y="553"/>
                    </a:lnTo>
                    <a:lnTo>
                      <a:pt x="399" y="555"/>
                    </a:lnTo>
                    <a:lnTo>
                      <a:pt x="394" y="557"/>
                    </a:lnTo>
                    <a:lnTo>
                      <a:pt x="390" y="558"/>
                    </a:lnTo>
                    <a:lnTo>
                      <a:pt x="384" y="560"/>
                    </a:lnTo>
                    <a:lnTo>
                      <a:pt x="381" y="562"/>
                    </a:lnTo>
                    <a:lnTo>
                      <a:pt x="375" y="564"/>
                    </a:lnTo>
                    <a:lnTo>
                      <a:pt x="372" y="566"/>
                    </a:lnTo>
                    <a:lnTo>
                      <a:pt x="366" y="567"/>
                    </a:lnTo>
                    <a:lnTo>
                      <a:pt x="363" y="569"/>
                    </a:lnTo>
                    <a:lnTo>
                      <a:pt x="357" y="571"/>
                    </a:lnTo>
                    <a:lnTo>
                      <a:pt x="354" y="573"/>
                    </a:lnTo>
                    <a:lnTo>
                      <a:pt x="348" y="573"/>
                    </a:lnTo>
                    <a:lnTo>
                      <a:pt x="345" y="575"/>
                    </a:lnTo>
                    <a:lnTo>
                      <a:pt x="339" y="577"/>
                    </a:lnTo>
                    <a:lnTo>
                      <a:pt x="334" y="577"/>
                    </a:lnTo>
                    <a:lnTo>
                      <a:pt x="330" y="578"/>
                    </a:lnTo>
                    <a:lnTo>
                      <a:pt x="325" y="580"/>
                    </a:lnTo>
                    <a:lnTo>
                      <a:pt x="319" y="580"/>
                    </a:lnTo>
                    <a:lnTo>
                      <a:pt x="316" y="580"/>
                    </a:lnTo>
                    <a:lnTo>
                      <a:pt x="310" y="582"/>
                    </a:lnTo>
                    <a:lnTo>
                      <a:pt x="305" y="582"/>
                    </a:lnTo>
                    <a:lnTo>
                      <a:pt x="299" y="582"/>
                    </a:lnTo>
                    <a:lnTo>
                      <a:pt x="296" y="584"/>
                    </a:lnTo>
                    <a:lnTo>
                      <a:pt x="290" y="584"/>
                    </a:lnTo>
                    <a:lnTo>
                      <a:pt x="285" y="584"/>
                    </a:lnTo>
                    <a:lnTo>
                      <a:pt x="285" y="571"/>
                    </a:lnTo>
                    <a:lnTo>
                      <a:pt x="285" y="558"/>
                    </a:lnTo>
                    <a:lnTo>
                      <a:pt x="285" y="544"/>
                    </a:lnTo>
                    <a:lnTo>
                      <a:pt x="285" y="531"/>
                    </a:lnTo>
                    <a:lnTo>
                      <a:pt x="285" y="519"/>
                    </a:lnTo>
                    <a:lnTo>
                      <a:pt x="285" y="504"/>
                    </a:lnTo>
                    <a:lnTo>
                      <a:pt x="285" y="491"/>
                    </a:lnTo>
                    <a:lnTo>
                      <a:pt x="285" y="479"/>
                    </a:lnTo>
                    <a:lnTo>
                      <a:pt x="285" y="464"/>
                    </a:lnTo>
                    <a:lnTo>
                      <a:pt x="285" y="452"/>
                    </a:lnTo>
                    <a:lnTo>
                      <a:pt x="285" y="439"/>
                    </a:lnTo>
                    <a:lnTo>
                      <a:pt x="285" y="424"/>
                    </a:lnTo>
                    <a:lnTo>
                      <a:pt x="285" y="412"/>
                    </a:lnTo>
                    <a:lnTo>
                      <a:pt x="285" y="397"/>
                    </a:lnTo>
                    <a:lnTo>
                      <a:pt x="287" y="384"/>
                    </a:lnTo>
                    <a:lnTo>
                      <a:pt x="287" y="372"/>
                    </a:lnTo>
                    <a:lnTo>
                      <a:pt x="287" y="357"/>
                    </a:lnTo>
                    <a:lnTo>
                      <a:pt x="287" y="345"/>
                    </a:lnTo>
                    <a:lnTo>
                      <a:pt x="288" y="330"/>
                    </a:lnTo>
                    <a:lnTo>
                      <a:pt x="288" y="317"/>
                    </a:lnTo>
                    <a:lnTo>
                      <a:pt x="288" y="305"/>
                    </a:lnTo>
                    <a:lnTo>
                      <a:pt x="290" y="290"/>
                    </a:lnTo>
                    <a:lnTo>
                      <a:pt x="290" y="278"/>
                    </a:lnTo>
                    <a:lnTo>
                      <a:pt x="290" y="265"/>
                    </a:lnTo>
                    <a:lnTo>
                      <a:pt x="292" y="250"/>
                    </a:lnTo>
                    <a:lnTo>
                      <a:pt x="292" y="238"/>
                    </a:lnTo>
                    <a:lnTo>
                      <a:pt x="294" y="225"/>
                    </a:lnTo>
                    <a:lnTo>
                      <a:pt x="294" y="212"/>
                    </a:lnTo>
                    <a:lnTo>
                      <a:pt x="296" y="198"/>
                    </a:lnTo>
                    <a:lnTo>
                      <a:pt x="296" y="185"/>
                    </a:lnTo>
                    <a:lnTo>
                      <a:pt x="298" y="173"/>
                    </a:lnTo>
                    <a:lnTo>
                      <a:pt x="299" y="160"/>
                    </a:lnTo>
                    <a:lnTo>
                      <a:pt x="299" y="156"/>
                    </a:lnTo>
                    <a:lnTo>
                      <a:pt x="301" y="154"/>
                    </a:lnTo>
                    <a:lnTo>
                      <a:pt x="301" y="151"/>
                    </a:lnTo>
                    <a:lnTo>
                      <a:pt x="303" y="149"/>
                    </a:lnTo>
                    <a:lnTo>
                      <a:pt x="303" y="145"/>
                    </a:lnTo>
                    <a:lnTo>
                      <a:pt x="303" y="144"/>
                    </a:lnTo>
                    <a:lnTo>
                      <a:pt x="305" y="140"/>
                    </a:lnTo>
                    <a:lnTo>
                      <a:pt x="305" y="138"/>
                    </a:lnTo>
                    <a:lnTo>
                      <a:pt x="305" y="134"/>
                    </a:lnTo>
                    <a:lnTo>
                      <a:pt x="307" y="133"/>
                    </a:lnTo>
                    <a:lnTo>
                      <a:pt x="307" y="129"/>
                    </a:lnTo>
                    <a:lnTo>
                      <a:pt x="307" y="125"/>
                    </a:lnTo>
                    <a:lnTo>
                      <a:pt x="308" y="124"/>
                    </a:lnTo>
                    <a:lnTo>
                      <a:pt x="308" y="120"/>
                    </a:lnTo>
                    <a:lnTo>
                      <a:pt x="308" y="118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10" y="109"/>
                    </a:lnTo>
                    <a:lnTo>
                      <a:pt x="310" y="107"/>
                    </a:lnTo>
                    <a:lnTo>
                      <a:pt x="312" y="104"/>
                    </a:lnTo>
                    <a:lnTo>
                      <a:pt x="312" y="102"/>
                    </a:lnTo>
                    <a:lnTo>
                      <a:pt x="312" y="98"/>
                    </a:lnTo>
                    <a:lnTo>
                      <a:pt x="312" y="96"/>
                    </a:lnTo>
                    <a:lnTo>
                      <a:pt x="312" y="93"/>
                    </a:lnTo>
                    <a:lnTo>
                      <a:pt x="314" y="89"/>
                    </a:lnTo>
                    <a:lnTo>
                      <a:pt x="314" y="87"/>
                    </a:lnTo>
                    <a:lnTo>
                      <a:pt x="314" y="84"/>
                    </a:lnTo>
                    <a:lnTo>
                      <a:pt x="314" y="82"/>
                    </a:lnTo>
                    <a:lnTo>
                      <a:pt x="314" y="80"/>
                    </a:lnTo>
                    <a:lnTo>
                      <a:pt x="316" y="76"/>
                    </a:lnTo>
                    <a:lnTo>
                      <a:pt x="316" y="75"/>
                    </a:lnTo>
                    <a:lnTo>
                      <a:pt x="316" y="71"/>
                    </a:lnTo>
                    <a:lnTo>
                      <a:pt x="314" y="71"/>
                    </a:lnTo>
                    <a:lnTo>
                      <a:pt x="314" y="69"/>
                    </a:lnTo>
                    <a:lnTo>
                      <a:pt x="312" y="69"/>
                    </a:lnTo>
                    <a:lnTo>
                      <a:pt x="312" y="67"/>
                    </a:lnTo>
                    <a:lnTo>
                      <a:pt x="310" y="67"/>
                    </a:lnTo>
                    <a:lnTo>
                      <a:pt x="308" y="67"/>
                    </a:lnTo>
                    <a:lnTo>
                      <a:pt x="307" y="67"/>
                    </a:lnTo>
                    <a:lnTo>
                      <a:pt x="301" y="73"/>
                    </a:lnTo>
                    <a:lnTo>
                      <a:pt x="301" y="78"/>
                    </a:lnTo>
                    <a:lnTo>
                      <a:pt x="299" y="84"/>
                    </a:lnTo>
                    <a:lnTo>
                      <a:pt x="299" y="87"/>
                    </a:lnTo>
                    <a:lnTo>
                      <a:pt x="298" y="93"/>
                    </a:lnTo>
                    <a:lnTo>
                      <a:pt x="298" y="98"/>
                    </a:lnTo>
                    <a:lnTo>
                      <a:pt x="296" y="102"/>
                    </a:lnTo>
                    <a:lnTo>
                      <a:pt x="296" y="107"/>
                    </a:lnTo>
                    <a:lnTo>
                      <a:pt x="294" y="113"/>
                    </a:lnTo>
                    <a:lnTo>
                      <a:pt x="294" y="118"/>
                    </a:lnTo>
                    <a:lnTo>
                      <a:pt x="292" y="122"/>
                    </a:lnTo>
                    <a:lnTo>
                      <a:pt x="292" y="127"/>
                    </a:lnTo>
                    <a:lnTo>
                      <a:pt x="290" y="133"/>
                    </a:lnTo>
                    <a:lnTo>
                      <a:pt x="290" y="138"/>
                    </a:lnTo>
                    <a:lnTo>
                      <a:pt x="288" y="142"/>
                    </a:lnTo>
                    <a:lnTo>
                      <a:pt x="288" y="147"/>
                    </a:lnTo>
                    <a:lnTo>
                      <a:pt x="287" y="153"/>
                    </a:lnTo>
                    <a:lnTo>
                      <a:pt x="287" y="156"/>
                    </a:lnTo>
                    <a:lnTo>
                      <a:pt x="285" y="162"/>
                    </a:lnTo>
                    <a:lnTo>
                      <a:pt x="285" y="167"/>
                    </a:lnTo>
                    <a:lnTo>
                      <a:pt x="285" y="173"/>
                    </a:lnTo>
                    <a:lnTo>
                      <a:pt x="283" y="178"/>
                    </a:lnTo>
                    <a:lnTo>
                      <a:pt x="283" y="182"/>
                    </a:lnTo>
                    <a:lnTo>
                      <a:pt x="281" y="187"/>
                    </a:lnTo>
                    <a:lnTo>
                      <a:pt x="281" y="192"/>
                    </a:lnTo>
                    <a:lnTo>
                      <a:pt x="281" y="198"/>
                    </a:lnTo>
                    <a:lnTo>
                      <a:pt x="281" y="203"/>
                    </a:lnTo>
                    <a:lnTo>
                      <a:pt x="279" y="209"/>
                    </a:lnTo>
                    <a:lnTo>
                      <a:pt x="279" y="212"/>
                    </a:lnTo>
                    <a:lnTo>
                      <a:pt x="279" y="218"/>
                    </a:lnTo>
                    <a:lnTo>
                      <a:pt x="279" y="223"/>
                    </a:lnTo>
                    <a:lnTo>
                      <a:pt x="279" y="229"/>
                    </a:lnTo>
                    <a:lnTo>
                      <a:pt x="279" y="234"/>
                    </a:lnTo>
                    <a:lnTo>
                      <a:pt x="276" y="236"/>
                    </a:lnTo>
                    <a:lnTo>
                      <a:pt x="270" y="240"/>
                    </a:lnTo>
                    <a:lnTo>
                      <a:pt x="267" y="241"/>
                    </a:lnTo>
                    <a:lnTo>
                      <a:pt x="263" y="243"/>
                    </a:lnTo>
                    <a:lnTo>
                      <a:pt x="260" y="245"/>
                    </a:lnTo>
                    <a:lnTo>
                      <a:pt x="254" y="247"/>
                    </a:lnTo>
                    <a:lnTo>
                      <a:pt x="250" y="250"/>
                    </a:lnTo>
                    <a:lnTo>
                      <a:pt x="245" y="252"/>
                    </a:lnTo>
                    <a:lnTo>
                      <a:pt x="241" y="254"/>
                    </a:lnTo>
                    <a:lnTo>
                      <a:pt x="236" y="256"/>
                    </a:lnTo>
                    <a:lnTo>
                      <a:pt x="232" y="256"/>
                    </a:lnTo>
                    <a:lnTo>
                      <a:pt x="227" y="258"/>
                    </a:lnTo>
                    <a:lnTo>
                      <a:pt x="223" y="259"/>
                    </a:lnTo>
                    <a:lnTo>
                      <a:pt x="218" y="261"/>
                    </a:lnTo>
                    <a:lnTo>
                      <a:pt x="214" y="261"/>
                    </a:lnTo>
                    <a:lnTo>
                      <a:pt x="209" y="263"/>
                    </a:lnTo>
                    <a:lnTo>
                      <a:pt x="205" y="265"/>
                    </a:lnTo>
                    <a:lnTo>
                      <a:pt x="200" y="265"/>
                    </a:lnTo>
                    <a:lnTo>
                      <a:pt x="194" y="265"/>
                    </a:lnTo>
                    <a:lnTo>
                      <a:pt x="191" y="267"/>
                    </a:lnTo>
                    <a:lnTo>
                      <a:pt x="185" y="267"/>
                    </a:lnTo>
                    <a:lnTo>
                      <a:pt x="180" y="267"/>
                    </a:lnTo>
                    <a:lnTo>
                      <a:pt x="176" y="267"/>
                    </a:lnTo>
                    <a:lnTo>
                      <a:pt x="171" y="267"/>
                    </a:lnTo>
                    <a:lnTo>
                      <a:pt x="165" y="267"/>
                    </a:lnTo>
                    <a:lnTo>
                      <a:pt x="162" y="267"/>
                    </a:lnTo>
                    <a:lnTo>
                      <a:pt x="156" y="265"/>
                    </a:lnTo>
                    <a:lnTo>
                      <a:pt x="151" y="265"/>
                    </a:lnTo>
                    <a:lnTo>
                      <a:pt x="147" y="263"/>
                    </a:lnTo>
                    <a:lnTo>
                      <a:pt x="142" y="263"/>
                    </a:lnTo>
                    <a:lnTo>
                      <a:pt x="136" y="261"/>
                    </a:lnTo>
                    <a:lnTo>
                      <a:pt x="133" y="259"/>
                    </a:lnTo>
                    <a:lnTo>
                      <a:pt x="127" y="258"/>
                    </a:lnTo>
                    <a:lnTo>
                      <a:pt x="124" y="256"/>
                    </a:lnTo>
                    <a:lnTo>
                      <a:pt x="118" y="252"/>
                    </a:lnTo>
                    <a:lnTo>
                      <a:pt x="115" y="250"/>
                    </a:lnTo>
                    <a:lnTo>
                      <a:pt x="111" y="249"/>
                    </a:lnTo>
                    <a:lnTo>
                      <a:pt x="106" y="245"/>
                    </a:lnTo>
                    <a:lnTo>
                      <a:pt x="102" y="243"/>
                    </a:lnTo>
                    <a:lnTo>
                      <a:pt x="96" y="240"/>
                    </a:lnTo>
                    <a:lnTo>
                      <a:pt x="93" y="238"/>
                    </a:lnTo>
                    <a:lnTo>
                      <a:pt x="89" y="234"/>
                    </a:lnTo>
                    <a:lnTo>
                      <a:pt x="86" y="232"/>
                    </a:lnTo>
                    <a:lnTo>
                      <a:pt x="80" y="229"/>
                    </a:lnTo>
                    <a:lnTo>
                      <a:pt x="77" y="227"/>
                    </a:lnTo>
                    <a:lnTo>
                      <a:pt x="73" y="223"/>
                    </a:lnTo>
                    <a:lnTo>
                      <a:pt x="68" y="220"/>
                    </a:lnTo>
                    <a:lnTo>
                      <a:pt x="64" y="218"/>
                    </a:lnTo>
                    <a:lnTo>
                      <a:pt x="60" y="214"/>
                    </a:lnTo>
                    <a:lnTo>
                      <a:pt x="57" y="211"/>
                    </a:lnTo>
                    <a:lnTo>
                      <a:pt x="51" y="207"/>
                    </a:lnTo>
                    <a:lnTo>
                      <a:pt x="48" y="205"/>
                    </a:lnTo>
                    <a:lnTo>
                      <a:pt x="44" y="201"/>
                    </a:lnTo>
                    <a:lnTo>
                      <a:pt x="40" y="198"/>
                    </a:lnTo>
                    <a:lnTo>
                      <a:pt x="37" y="194"/>
                    </a:lnTo>
                    <a:lnTo>
                      <a:pt x="31" y="191"/>
                    </a:lnTo>
                    <a:lnTo>
                      <a:pt x="28" y="189"/>
                    </a:lnTo>
                    <a:lnTo>
                      <a:pt x="24" y="185"/>
                    </a:lnTo>
                    <a:lnTo>
                      <a:pt x="20" y="182"/>
                    </a:lnTo>
                    <a:lnTo>
                      <a:pt x="15" y="178"/>
                    </a:lnTo>
                    <a:lnTo>
                      <a:pt x="11" y="174"/>
                    </a:lnTo>
                    <a:lnTo>
                      <a:pt x="8" y="171"/>
                    </a:lnTo>
                    <a:lnTo>
                      <a:pt x="4" y="169"/>
                    </a:lnTo>
                    <a:lnTo>
                      <a:pt x="0" y="165"/>
                    </a:lnTo>
                    <a:lnTo>
                      <a:pt x="40" y="109"/>
                    </a:lnTo>
                    <a:lnTo>
                      <a:pt x="44" y="109"/>
                    </a:lnTo>
                    <a:lnTo>
                      <a:pt x="49" y="111"/>
                    </a:lnTo>
                    <a:lnTo>
                      <a:pt x="53" y="113"/>
                    </a:lnTo>
                    <a:lnTo>
                      <a:pt x="57" y="115"/>
                    </a:lnTo>
                    <a:lnTo>
                      <a:pt x="62" y="115"/>
                    </a:lnTo>
                    <a:lnTo>
                      <a:pt x="66" y="116"/>
                    </a:lnTo>
                    <a:lnTo>
                      <a:pt x="69" y="118"/>
                    </a:lnTo>
                    <a:lnTo>
                      <a:pt x="73" y="120"/>
                    </a:lnTo>
                    <a:lnTo>
                      <a:pt x="78" y="122"/>
                    </a:lnTo>
                    <a:lnTo>
                      <a:pt x="82" y="125"/>
                    </a:lnTo>
                    <a:lnTo>
                      <a:pt x="86" y="127"/>
                    </a:lnTo>
                    <a:lnTo>
                      <a:pt x="89" y="129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6" y="138"/>
                    </a:lnTo>
                    <a:lnTo>
                      <a:pt x="109" y="140"/>
                    </a:lnTo>
                    <a:lnTo>
                      <a:pt x="115" y="144"/>
                    </a:lnTo>
                    <a:lnTo>
                      <a:pt x="118" y="145"/>
                    </a:lnTo>
                    <a:lnTo>
                      <a:pt x="122" y="147"/>
                    </a:lnTo>
                    <a:lnTo>
                      <a:pt x="125" y="151"/>
                    </a:lnTo>
                    <a:lnTo>
                      <a:pt x="131" y="153"/>
                    </a:lnTo>
                    <a:lnTo>
                      <a:pt x="135" y="154"/>
                    </a:lnTo>
                    <a:lnTo>
                      <a:pt x="138" y="156"/>
                    </a:lnTo>
                    <a:lnTo>
                      <a:pt x="142" y="158"/>
                    </a:lnTo>
                    <a:lnTo>
                      <a:pt x="147" y="160"/>
                    </a:lnTo>
                    <a:lnTo>
                      <a:pt x="151" y="163"/>
                    </a:lnTo>
                    <a:lnTo>
                      <a:pt x="154" y="165"/>
                    </a:lnTo>
                    <a:lnTo>
                      <a:pt x="160" y="167"/>
                    </a:lnTo>
                    <a:lnTo>
                      <a:pt x="164" y="167"/>
                    </a:lnTo>
                    <a:lnTo>
                      <a:pt x="167" y="169"/>
                    </a:lnTo>
                    <a:lnTo>
                      <a:pt x="173" y="171"/>
                    </a:lnTo>
                    <a:lnTo>
                      <a:pt x="174" y="169"/>
                    </a:lnTo>
                    <a:lnTo>
                      <a:pt x="174" y="167"/>
                    </a:lnTo>
                    <a:lnTo>
                      <a:pt x="176" y="165"/>
                    </a:lnTo>
                    <a:lnTo>
                      <a:pt x="176" y="163"/>
                    </a:lnTo>
                    <a:lnTo>
                      <a:pt x="178" y="162"/>
                    </a:lnTo>
                    <a:lnTo>
                      <a:pt x="178" y="160"/>
                    </a:lnTo>
                    <a:lnTo>
                      <a:pt x="180" y="160"/>
                    </a:lnTo>
                    <a:lnTo>
                      <a:pt x="180" y="158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3" y="154"/>
                    </a:lnTo>
                    <a:lnTo>
                      <a:pt x="183" y="153"/>
                    </a:lnTo>
                    <a:lnTo>
                      <a:pt x="185" y="153"/>
                    </a:lnTo>
                    <a:lnTo>
                      <a:pt x="185" y="151"/>
                    </a:lnTo>
                    <a:lnTo>
                      <a:pt x="187" y="151"/>
                    </a:lnTo>
                    <a:lnTo>
                      <a:pt x="187" y="149"/>
                    </a:lnTo>
                    <a:lnTo>
                      <a:pt x="189" y="149"/>
                    </a:lnTo>
                    <a:lnTo>
                      <a:pt x="191" y="149"/>
                    </a:lnTo>
                    <a:lnTo>
                      <a:pt x="192" y="149"/>
                    </a:lnTo>
                    <a:lnTo>
                      <a:pt x="194" y="149"/>
                    </a:lnTo>
                    <a:lnTo>
                      <a:pt x="196" y="149"/>
                    </a:lnTo>
                    <a:lnTo>
                      <a:pt x="198" y="149"/>
                    </a:lnTo>
                    <a:lnTo>
                      <a:pt x="200" y="151"/>
                    </a:lnTo>
                    <a:lnTo>
                      <a:pt x="202" y="151"/>
                    </a:lnTo>
                    <a:lnTo>
                      <a:pt x="203" y="151"/>
                    </a:lnTo>
                    <a:lnTo>
                      <a:pt x="205" y="151"/>
                    </a:lnTo>
                    <a:lnTo>
                      <a:pt x="205" y="153"/>
                    </a:lnTo>
                    <a:lnTo>
                      <a:pt x="207" y="153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2" y="154"/>
                    </a:lnTo>
                    <a:lnTo>
                      <a:pt x="214" y="153"/>
                    </a:lnTo>
                    <a:lnTo>
                      <a:pt x="216" y="151"/>
                    </a:lnTo>
                    <a:lnTo>
                      <a:pt x="218" y="147"/>
                    </a:lnTo>
                    <a:lnTo>
                      <a:pt x="221" y="142"/>
                    </a:lnTo>
                    <a:lnTo>
                      <a:pt x="225" y="138"/>
                    </a:lnTo>
                    <a:lnTo>
                      <a:pt x="227" y="133"/>
                    </a:lnTo>
                    <a:lnTo>
                      <a:pt x="231" y="129"/>
                    </a:lnTo>
                    <a:lnTo>
                      <a:pt x="234" y="125"/>
                    </a:lnTo>
                    <a:lnTo>
                      <a:pt x="238" y="120"/>
                    </a:lnTo>
                    <a:lnTo>
                      <a:pt x="240" y="116"/>
                    </a:lnTo>
                    <a:lnTo>
                      <a:pt x="243" y="113"/>
                    </a:lnTo>
                    <a:lnTo>
                      <a:pt x="247" y="107"/>
                    </a:lnTo>
                    <a:lnTo>
                      <a:pt x="250" y="104"/>
                    </a:lnTo>
                    <a:lnTo>
                      <a:pt x="252" y="100"/>
                    </a:lnTo>
                    <a:lnTo>
                      <a:pt x="256" y="95"/>
                    </a:lnTo>
                    <a:lnTo>
                      <a:pt x="260" y="91"/>
                    </a:lnTo>
                    <a:lnTo>
                      <a:pt x="263" y="87"/>
                    </a:lnTo>
                    <a:lnTo>
                      <a:pt x="267" y="82"/>
                    </a:lnTo>
                    <a:lnTo>
                      <a:pt x="270" y="78"/>
                    </a:lnTo>
                    <a:lnTo>
                      <a:pt x="272" y="75"/>
                    </a:lnTo>
                    <a:lnTo>
                      <a:pt x="276" y="71"/>
                    </a:lnTo>
                    <a:lnTo>
                      <a:pt x="279" y="66"/>
                    </a:lnTo>
                    <a:lnTo>
                      <a:pt x="283" y="62"/>
                    </a:lnTo>
                    <a:lnTo>
                      <a:pt x="287" y="58"/>
                    </a:lnTo>
                    <a:lnTo>
                      <a:pt x="290" y="53"/>
                    </a:lnTo>
                    <a:lnTo>
                      <a:pt x="294" y="49"/>
                    </a:lnTo>
                    <a:lnTo>
                      <a:pt x="296" y="46"/>
                    </a:lnTo>
                    <a:lnTo>
                      <a:pt x="299" y="42"/>
                    </a:lnTo>
                    <a:lnTo>
                      <a:pt x="303" y="37"/>
                    </a:lnTo>
                    <a:lnTo>
                      <a:pt x="307" y="33"/>
                    </a:lnTo>
                    <a:lnTo>
                      <a:pt x="310" y="29"/>
                    </a:lnTo>
                    <a:lnTo>
                      <a:pt x="314" y="26"/>
                    </a:lnTo>
                    <a:lnTo>
                      <a:pt x="316" y="20"/>
                    </a:lnTo>
                    <a:lnTo>
                      <a:pt x="319" y="17"/>
                    </a:lnTo>
                    <a:lnTo>
                      <a:pt x="363" y="0"/>
                    </a:lnTo>
                    <a:lnTo>
                      <a:pt x="361" y="2"/>
                    </a:lnTo>
                    <a:lnTo>
                      <a:pt x="361" y="6"/>
                    </a:lnTo>
                    <a:lnTo>
                      <a:pt x="359" y="9"/>
                    </a:lnTo>
                    <a:lnTo>
                      <a:pt x="359" y="11"/>
                    </a:lnTo>
                    <a:lnTo>
                      <a:pt x="357" y="15"/>
                    </a:lnTo>
                    <a:lnTo>
                      <a:pt x="357" y="17"/>
                    </a:lnTo>
                    <a:lnTo>
                      <a:pt x="356" y="20"/>
                    </a:lnTo>
                    <a:lnTo>
                      <a:pt x="354" y="24"/>
                    </a:lnTo>
                    <a:lnTo>
                      <a:pt x="352" y="26"/>
                    </a:lnTo>
                    <a:lnTo>
                      <a:pt x="352" y="29"/>
                    </a:lnTo>
                    <a:lnTo>
                      <a:pt x="350" y="31"/>
                    </a:lnTo>
                    <a:lnTo>
                      <a:pt x="348" y="35"/>
                    </a:lnTo>
                    <a:lnTo>
                      <a:pt x="346" y="38"/>
                    </a:lnTo>
                    <a:lnTo>
                      <a:pt x="345" y="40"/>
                    </a:lnTo>
                    <a:lnTo>
                      <a:pt x="345" y="44"/>
                    </a:lnTo>
                    <a:lnTo>
                      <a:pt x="343" y="47"/>
                    </a:lnTo>
                    <a:lnTo>
                      <a:pt x="341" y="49"/>
                    </a:lnTo>
                    <a:lnTo>
                      <a:pt x="339" y="53"/>
                    </a:lnTo>
                    <a:lnTo>
                      <a:pt x="337" y="57"/>
                    </a:lnTo>
                    <a:lnTo>
                      <a:pt x="337" y="58"/>
                    </a:lnTo>
                    <a:lnTo>
                      <a:pt x="336" y="62"/>
                    </a:lnTo>
                    <a:lnTo>
                      <a:pt x="334" y="66"/>
                    </a:lnTo>
                    <a:lnTo>
                      <a:pt x="332" y="67"/>
                    </a:lnTo>
                    <a:lnTo>
                      <a:pt x="330" y="71"/>
                    </a:lnTo>
                    <a:lnTo>
                      <a:pt x="330" y="75"/>
                    </a:lnTo>
                    <a:lnTo>
                      <a:pt x="328" y="76"/>
                    </a:lnTo>
                    <a:lnTo>
                      <a:pt x="327" y="80"/>
                    </a:lnTo>
                    <a:lnTo>
                      <a:pt x="327" y="84"/>
                    </a:lnTo>
                    <a:lnTo>
                      <a:pt x="325" y="87"/>
                    </a:lnTo>
                    <a:lnTo>
                      <a:pt x="325" y="89"/>
                    </a:lnTo>
                    <a:lnTo>
                      <a:pt x="323" y="93"/>
                    </a:lnTo>
                    <a:lnTo>
                      <a:pt x="323" y="9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4278" y="999"/>
                <a:ext cx="16" cy="2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02" y="999"/>
                <a:ext cx="29" cy="565"/>
              </a:xfrm>
              <a:custGeom>
                <a:avLst/>
                <a:gdLst>
                  <a:gd name="T0" fmla="*/ 1 w 58"/>
                  <a:gd name="T1" fmla="*/ 8 h 1131"/>
                  <a:gd name="T2" fmla="*/ 1 w 58"/>
                  <a:gd name="T3" fmla="*/ 8 h 1131"/>
                  <a:gd name="T4" fmla="*/ 0 w 58"/>
                  <a:gd name="T5" fmla="*/ 0 h 1131"/>
                  <a:gd name="T6" fmla="*/ 1 w 58"/>
                  <a:gd name="T7" fmla="*/ 0 h 1131"/>
                  <a:gd name="T8" fmla="*/ 1 w 58"/>
                  <a:gd name="T9" fmla="*/ 8 h 1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131"/>
                  <a:gd name="T17" fmla="*/ 58 w 58"/>
                  <a:gd name="T18" fmla="*/ 1131 h 1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131">
                    <a:moveTo>
                      <a:pt x="56" y="1131"/>
                    </a:moveTo>
                    <a:lnTo>
                      <a:pt x="5" y="1131"/>
                    </a:lnTo>
                    <a:lnTo>
                      <a:pt x="0" y="0"/>
                    </a:lnTo>
                    <a:lnTo>
                      <a:pt x="58" y="2"/>
                    </a:lnTo>
                    <a:lnTo>
                      <a:pt x="56" y="1131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4"/>
              <p:cNvSpPr>
                <a:spLocks/>
              </p:cNvSpPr>
              <p:nvPr/>
            </p:nvSpPr>
            <p:spPr bwMode="auto">
              <a:xfrm>
                <a:off x="4941" y="1014"/>
                <a:ext cx="68" cy="53"/>
              </a:xfrm>
              <a:custGeom>
                <a:avLst/>
                <a:gdLst>
                  <a:gd name="T0" fmla="*/ 1 w 135"/>
                  <a:gd name="T1" fmla="*/ 0 h 107"/>
                  <a:gd name="T2" fmla="*/ 1 w 135"/>
                  <a:gd name="T3" fmla="*/ 0 h 107"/>
                  <a:gd name="T4" fmla="*/ 1 w 135"/>
                  <a:gd name="T5" fmla="*/ 0 h 107"/>
                  <a:gd name="T6" fmla="*/ 1 w 135"/>
                  <a:gd name="T7" fmla="*/ 0 h 107"/>
                  <a:gd name="T8" fmla="*/ 1 w 135"/>
                  <a:gd name="T9" fmla="*/ 0 h 107"/>
                  <a:gd name="T10" fmla="*/ 1 w 135"/>
                  <a:gd name="T11" fmla="*/ 0 h 107"/>
                  <a:gd name="T12" fmla="*/ 1 w 135"/>
                  <a:gd name="T13" fmla="*/ 0 h 107"/>
                  <a:gd name="T14" fmla="*/ 1 w 135"/>
                  <a:gd name="T15" fmla="*/ 0 h 107"/>
                  <a:gd name="T16" fmla="*/ 1 w 135"/>
                  <a:gd name="T17" fmla="*/ 0 h 107"/>
                  <a:gd name="T18" fmla="*/ 1 w 135"/>
                  <a:gd name="T19" fmla="*/ 0 h 107"/>
                  <a:gd name="T20" fmla="*/ 1 w 135"/>
                  <a:gd name="T21" fmla="*/ 0 h 107"/>
                  <a:gd name="T22" fmla="*/ 1 w 135"/>
                  <a:gd name="T23" fmla="*/ 0 h 107"/>
                  <a:gd name="T24" fmla="*/ 1 w 135"/>
                  <a:gd name="T25" fmla="*/ 0 h 107"/>
                  <a:gd name="T26" fmla="*/ 1 w 135"/>
                  <a:gd name="T27" fmla="*/ 0 h 107"/>
                  <a:gd name="T28" fmla="*/ 1 w 135"/>
                  <a:gd name="T29" fmla="*/ 0 h 107"/>
                  <a:gd name="T30" fmla="*/ 1 w 135"/>
                  <a:gd name="T31" fmla="*/ 0 h 107"/>
                  <a:gd name="T32" fmla="*/ 1 w 135"/>
                  <a:gd name="T33" fmla="*/ 0 h 107"/>
                  <a:gd name="T34" fmla="*/ 1 w 135"/>
                  <a:gd name="T35" fmla="*/ 0 h 107"/>
                  <a:gd name="T36" fmla="*/ 1 w 135"/>
                  <a:gd name="T37" fmla="*/ 0 h 107"/>
                  <a:gd name="T38" fmla="*/ 1 w 135"/>
                  <a:gd name="T39" fmla="*/ 0 h 107"/>
                  <a:gd name="T40" fmla="*/ 1 w 135"/>
                  <a:gd name="T41" fmla="*/ 0 h 107"/>
                  <a:gd name="T42" fmla="*/ 1 w 135"/>
                  <a:gd name="T43" fmla="*/ 0 h 107"/>
                  <a:gd name="T44" fmla="*/ 1 w 135"/>
                  <a:gd name="T45" fmla="*/ 0 h 107"/>
                  <a:gd name="T46" fmla="*/ 1 w 135"/>
                  <a:gd name="T47" fmla="*/ 0 h 107"/>
                  <a:gd name="T48" fmla="*/ 2 w 135"/>
                  <a:gd name="T49" fmla="*/ 0 h 107"/>
                  <a:gd name="T50" fmla="*/ 2 w 135"/>
                  <a:gd name="T51" fmla="*/ 0 h 107"/>
                  <a:gd name="T52" fmla="*/ 2 w 135"/>
                  <a:gd name="T53" fmla="*/ 0 h 107"/>
                  <a:gd name="T54" fmla="*/ 1 w 135"/>
                  <a:gd name="T55" fmla="*/ 0 h 107"/>
                  <a:gd name="T56" fmla="*/ 1 w 135"/>
                  <a:gd name="T57" fmla="*/ 0 h 107"/>
                  <a:gd name="T58" fmla="*/ 1 w 135"/>
                  <a:gd name="T59" fmla="*/ 0 h 107"/>
                  <a:gd name="T60" fmla="*/ 1 w 135"/>
                  <a:gd name="T61" fmla="*/ 0 h 107"/>
                  <a:gd name="T62" fmla="*/ 1 w 135"/>
                  <a:gd name="T63" fmla="*/ 0 h 107"/>
                  <a:gd name="T64" fmla="*/ 1 w 135"/>
                  <a:gd name="T65" fmla="*/ 0 h 107"/>
                  <a:gd name="T66" fmla="*/ 1 w 135"/>
                  <a:gd name="T67" fmla="*/ 0 h 107"/>
                  <a:gd name="T68" fmla="*/ 1 w 135"/>
                  <a:gd name="T69" fmla="*/ 0 h 107"/>
                  <a:gd name="T70" fmla="*/ 1 w 135"/>
                  <a:gd name="T71" fmla="*/ 0 h 107"/>
                  <a:gd name="T72" fmla="*/ 1 w 135"/>
                  <a:gd name="T73" fmla="*/ 0 h 107"/>
                  <a:gd name="T74" fmla="*/ 1 w 135"/>
                  <a:gd name="T75" fmla="*/ 0 h 107"/>
                  <a:gd name="T76" fmla="*/ 1 w 135"/>
                  <a:gd name="T77" fmla="*/ 0 h 107"/>
                  <a:gd name="T78" fmla="*/ 1 w 135"/>
                  <a:gd name="T79" fmla="*/ 0 h 107"/>
                  <a:gd name="T80" fmla="*/ 1 w 135"/>
                  <a:gd name="T81" fmla="*/ 0 h 107"/>
                  <a:gd name="T82" fmla="*/ 1 w 135"/>
                  <a:gd name="T83" fmla="*/ 0 h 107"/>
                  <a:gd name="T84" fmla="*/ 1 w 135"/>
                  <a:gd name="T85" fmla="*/ 0 h 107"/>
                  <a:gd name="T86" fmla="*/ 1 w 135"/>
                  <a:gd name="T87" fmla="*/ 0 h 107"/>
                  <a:gd name="T88" fmla="*/ 1 w 135"/>
                  <a:gd name="T89" fmla="*/ 0 h 107"/>
                  <a:gd name="T90" fmla="*/ 1 w 135"/>
                  <a:gd name="T91" fmla="*/ 0 h 107"/>
                  <a:gd name="T92" fmla="*/ 1 w 135"/>
                  <a:gd name="T93" fmla="*/ 0 h 107"/>
                  <a:gd name="T94" fmla="*/ 1 w 135"/>
                  <a:gd name="T95" fmla="*/ 0 h 107"/>
                  <a:gd name="T96" fmla="*/ 1 w 135"/>
                  <a:gd name="T97" fmla="*/ 0 h 107"/>
                  <a:gd name="T98" fmla="*/ 1 w 135"/>
                  <a:gd name="T99" fmla="*/ 0 h 107"/>
                  <a:gd name="T100" fmla="*/ 1 w 135"/>
                  <a:gd name="T101" fmla="*/ 0 h 107"/>
                  <a:gd name="T102" fmla="*/ 1 w 135"/>
                  <a:gd name="T103" fmla="*/ 0 h 107"/>
                  <a:gd name="T104" fmla="*/ 1 w 135"/>
                  <a:gd name="T105" fmla="*/ 0 h 107"/>
                  <a:gd name="T106" fmla="*/ 1 w 135"/>
                  <a:gd name="T107" fmla="*/ 0 h 107"/>
                  <a:gd name="T108" fmla="*/ 1 w 135"/>
                  <a:gd name="T109" fmla="*/ 0 h 107"/>
                  <a:gd name="T110" fmla="*/ 1 w 135"/>
                  <a:gd name="T111" fmla="*/ 0 h 107"/>
                  <a:gd name="T112" fmla="*/ 1 w 135"/>
                  <a:gd name="T113" fmla="*/ 0 h 107"/>
                  <a:gd name="T114" fmla="*/ 1 w 135"/>
                  <a:gd name="T115" fmla="*/ 0 h 107"/>
                  <a:gd name="T116" fmla="*/ 1 w 135"/>
                  <a:gd name="T117" fmla="*/ 0 h 1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07"/>
                  <a:gd name="T179" fmla="*/ 135 w 135"/>
                  <a:gd name="T180" fmla="*/ 107 h 1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07">
                    <a:moveTo>
                      <a:pt x="56" y="18"/>
                    </a:moveTo>
                    <a:lnTo>
                      <a:pt x="58" y="20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6" y="42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6" y="53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61" y="63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5" y="67"/>
                    </a:lnTo>
                    <a:lnTo>
                      <a:pt x="67" y="69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7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4" y="65"/>
                    </a:lnTo>
                    <a:lnTo>
                      <a:pt x="96" y="65"/>
                    </a:lnTo>
                    <a:lnTo>
                      <a:pt x="96" y="63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0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6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88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2" y="53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2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1"/>
                    </a:lnTo>
                    <a:lnTo>
                      <a:pt x="72" y="29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7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9"/>
                    </a:lnTo>
                    <a:lnTo>
                      <a:pt x="81" y="7"/>
                    </a:lnTo>
                    <a:lnTo>
                      <a:pt x="83" y="5"/>
                    </a:lnTo>
                    <a:lnTo>
                      <a:pt x="85" y="4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3" y="9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10" y="16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5" y="24"/>
                    </a:lnTo>
                    <a:lnTo>
                      <a:pt x="117" y="25"/>
                    </a:lnTo>
                    <a:lnTo>
                      <a:pt x="119" y="27"/>
                    </a:lnTo>
                    <a:lnTo>
                      <a:pt x="119" y="31"/>
                    </a:lnTo>
                    <a:lnTo>
                      <a:pt x="121" y="33"/>
                    </a:lnTo>
                    <a:lnTo>
                      <a:pt x="123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6" y="42"/>
                    </a:lnTo>
                    <a:lnTo>
                      <a:pt x="128" y="44"/>
                    </a:lnTo>
                    <a:lnTo>
                      <a:pt x="128" y="45"/>
                    </a:lnTo>
                    <a:lnTo>
                      <a:pt x="130" y="47"/>
                    </a:lnTo>
                    <a:lnTo>
                      <a:pt x="130" y="51"/>
                    </a:lnTo>
                    <a:lnTo>
                      <a:pt x="132" y="53"/>
                    </a:lnTo>
                    <a:lnTo>
                      <a:pt x="132" y="54"/>
                    </a:lnTo>
                    <a:lnTo>
                      <a:pt x="134" y="56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35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2" y="69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0" y="74"/>
                    </a:lnTo>
                    <a:lnTo>
                      <a:pt x="128" y="76"/>
                    </a:lnTo>
                    <a:lnTo>
                      <a:pt x="128" y="78"/>
                    </a:lnTo>
                    <a:lnTo>
                      <a:pt x="126" y="80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7"/>
                    </a:lnTo>
                    <a:lnTo>
                      <a:pt x="119" y="89"/>
                    </a:lnTo>
                    <a:lnTo>
                      <a:pt x="119" y="91"/>
                    </a:lnTo>
                    <a:lnTo>
                      <a:pt x="117" y="92"/>
                    </a:lnTo>
                    <a:lnTo>
                      <a:pt x="115" y="92"/>
                    </a:lnTo>
                    <a:lnTo>
                      <a:pt x="115" y="94"/>
                    </a:lnTo>
                    <a:lnTo>
                      <a:pt x="114" y="96"/>
                    </a:lnTo>
                    <a:lnTo>
                      <a:pt x="114" y="98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6" y="105"/>
                    </a:lnTo>
                    <a:lnTo>
                      <a:pt x="106" y="107"/>
                    </a:lnTo>
                    <a:lnTo>
                      <a:pt x="105" y="107"/>
                    </a:lnTo>
                    <a:lnTo>
                      <a:pt x="103" y="107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7" y="107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4" y="105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6" y="103"/>
                    </a:lnTo>
                    <a:lnTo>
                      <a:pt x="54" y="103"/>
                    </a:lnTo>
                    <a:lnTo>
                      <a:pt x="52" y="103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47" y="89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39" y="82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7" y="76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35"/>
              <p:cNvSpPr>
                <a:spLocks/>
              </p:cNvSpPr>
              <p:nvPr/>
            </p:nvSpPr>
            <p:spPr bwMode="auto">
              <a:xfrm>
                <a:off x="5197" y="1024"/>
                <a:ext cx="11" cy="42"/>
              </a:xfrm>
              <a:custGeom>
                <a:avLst/>
                <a:gdLst>
                  <a:gd name="T0" fmla="*/ 1 w 22"/>
                  <a:gd name="T1" fmla="*/ 1 h 83"/>
                  <a:gd name="T2" fmla="*/ 1 w 22"/>
                  <a:gd name="T3" fmla="*/ 1 h 83"/>
                  <a:gd name="T4" fmla="*/ 1 w 22"/>
                  <a:gd name="T5" fmla="*/ 1 h 83"/>
                  <a:gd name="T6" fmla="*/ 1 w 22"/>
                  <a:gd name="T7" fmla="*/ 1 h 83"/>
                  <a:gd name="T8" fmla="*/ 1 w 22"/>
                  <a:gd name="T9" fmla="*/ 1 h 83"/>
                  <a:gd name="T10" fmla="*/ 1 w 22"/>
                  <a:gd name="T11" fmla="*/ 1 h 83"/>
                  <a:gd name="T12" fmla="*/ 1 w 22"/>
                  <a:gd name="T13" fmla="*/ 1 h 83"/>
                  <a:gd name="T14" fmla="*/ 1 w 22"/>
                  <a:gd name="T15" fmla="*/ 1 h 83"/>
                  <a:gd name="T16" fmla="*/ 1 w 22"/>
                  <a:gd name="T17" fmla="*/ 1 h 83"/>
                  <a:gd name="T18" fmla="*/ 0 w 22"/>
                  <a:gd name="T19" fmla="*/ 1 h 83"/>
                  <a:gd name="T20" fmla="*/ 1 w 22"/>
                  <a:gd name="T21" fmla="*/ 1 h 83"/>
                  <a:gd name="T22" fmla="*/ 1 w 22"/>
                  <a:gd name="T23" fmla="*/ 1 h 83"/>
                  <a:gd name="T24" fmla="*/ 1 w 22"/>
                  <a:gd name="T25" fmla="*/ 1 h 83"/>
                  <a:gd name="T26" fmla="*/ 1 w 22"/>
                  <a:gd name="T27" fmla="*/ 1 h 83"/>
                  <a:gd name="T28" fmla="*/ 1 w 22"/>
                  <a:gd name="T29" fmla="*/ 1 h 83"/>
                  <a:gd name="T30" fmla="*/ 1 w 22"/>
                  <a:gd name="T31" fmla="*/ 1 h 83"/>
                  <a:gd name="T32" fmla="*/ 1 w 22"/>
                  <a:gd name="T33" fmla="*/ 1 h 83"/>
                  <a:gd name="T34" fmla="*/ 1 w 22"/>
                  <a:gd name="T35" fmla="*/ 1 h 83"/>
                  <a:gd name="T36" fmla="*/ 1 w 22"/>
                  <a:gd name="T37" fmla="*/ 1 h 83"/>
                  <a:gd name="T38" fmla="*/ 1 w 22"/>
                  <a:gd name="T39" fmla="*/ 1 h 83"/>
                  <a:gd name="T40" fmla="*/ 1 w 22"/>
                  <a:gd name="T41" fmla="*/ 1 h 83"/>
                  <a:gd name="T42" fmla="*/ 1 w 22"/>
                  <a:gd name="T43" fmla="*/ 1 h 83"/>
                  <a:gd name="T44" fmla="*/ 1 w 22"/>
                  <a:gd name="T45" fmla="*/ 1 h 83"/>
                  <a:gd name="T46" fmla="*/ 1 w 22"/>
                  <a:gd name="T47" fmla="*/ 1 h 83"/>
                  <a:gd name="T48" fmla="*/ 1 w 22"/>
                  <a:gd name="T49" fmla="*/ 1 h 83"/>
                  <a:gd name="T50" fmla="*/ 1 w 22"/>
                  <a:gd name="T51" fmla="*/ 1 h 83"/>
                  <a:gd name="T52" fmla="*/ 1 w 22"/>
                  <a:gd name="T53" fmla="*/ 1 h 83"/>
                  <a:gd name="T54" fmla="*/ 1 w 22"/>
                  <a:gd name="T55" fmla="*/ 1 h 83"/>
                  <a:gd name="T56" fmla="*/ 1 w 22"/>
                  <a:gd name="T57" fmla="*/ 1 h 83"/>
                  <a:gd name="T58" fmla="*/ 1 w 22"/>
                  <a:gd name="T59" fmla="*/ 1 h 83"/>
                  <a:gd name="T60" fmla="*/ 1 w 22"/>
                  <a:gd name="T61" fmla="*/ 1 h 83"/>
                  <a:gd name="T62" fmla="*/ 1 w 22"/>
                  <a:gd name="T63" fmla="*/ 1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83"/>
                  <a:gd name="T98" fmla="*/ 22 w 22"/>
                  <a:gd name="T99" fmla="*/ 83 h 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83">
                    <a:moveTo>
                      <a:pt x="11" y="83"/>
                    </a:moveTo>
                    <a:lnTo>
                      <a:pt x="11" y="80"/>
                    </a:lnTo>
                    <a:lnTo>
                      <a:pt x="11" y="78"/>
                    </a:lnTo>
                    <a:lnTo>
                      <a:pt x="11" y="74"/>
                    </a:lnTo>
                    <a:lnTo>
                      <a:pt x="9" y="72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1" y="78"/>
                    </a:lnTo>
                    <a:lnTo>
                      <a:pt x="11" y="80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5218" y="1025"/>
                <a:ext cx="15" cy="55"/>
              </a:xfrm>
              <a:custGeom>
                <a:avLst/>
                <a:gdLst>
                  <a:gd name="T0" fmla="*/ 0 w 31"/>
                  <a:gd name="T1" fmla="*/ 1 h 108"/>
                  <a:gd name="T2" fmla="*/ 0 w 31"/>
                  <a:gd name="T3" fmla="*/ 1 h 108"/>
                  <a:gd name="T4" fmla="*/ 0 w 31"/>
                  <a:gd name="T5" fmla="*/ 1 h 108"/>
                  <a:gd name="T6" fmla="*/ 0 w 31"/>
                  <a:gd name="T7" fmla="*/ 1 h 108"/>
                  <a:gd name="T8" fmla="*/ 0 w 31"/>
                  <a:gd name="T9" fmla="*/ 1 h 108"/>
                  <a:gd name="T10" fmla="*/ 0 w 31"/>
                  <a:gd name="T11" fmla="*/ 1 h 108"/>
                  <a:gd name="T12" fmla="*/ 0 w 31"/>
                  <a:gd name="T13" fmla="*/ 1 h 108"/>
                  <a:gd name="T14" fmla="*/ 0 w 31"/>
                  <a:gd name="T15" fmla="*/ 1 h 108"/>
                  <a:gd name="T16" fmla="*/ 0 w 31"/>
                  <a:gd name="T17" fmla="*/ 1 h 108"/>
                  <a:gd name="T18" fmla="*/ 0 w 31"/>
                  <a:gd name="T19" fmla="*/ 1 h 108"/>
                  <a:gd name="T20" fmla="*/ 0 w 31"/>
                  <a:gd name="T21" fmla="*/ 1 h 108"/>
                  <a:gd name="T22" fmla="*/ 0 w 31"/>
                  <a:gd name="T23" fmla="*/ 1 h 108"/>
                  <a:gd name="T24" fmla="*/ 0 w 31"/>
                  <a:gd name="T25" fmla="*/ 1 h 108"/>
                  <a:gd name="T26" fmla="*/ 0 w 31"/>
                  <a:gd name="T27" fmla="*/ 1 h 108"/>
                  <a:gd name="T28" fmla="*/ 0 w 31"/>
                  <a:gd name="T29" fmla="*/ 1 h 108"/>
                  <a:gd name="T30" fmla="*/ 0 w 31"/>
                  <a:gd name="T31" fmla="*/ 1 h 108"/>
                  <a:gd name="T32" fmla="*/ 0 w 31"/>
                  <a:gd name="T33" fmla="*/ 1 h 108"/>
                  <a:gd name="T34" fmla="*/ 0 w 31"/>
                  <a:gd name="T35" fmla="*/ 1 h 108"/>
                  <a:gd name="T36" fmla="*/ 0 w 31"/>
                  <a:gd name="T37" fmla="*/ 1 h 108"/>
                  <a:gd name="T38" fmla="*/ 0 w 31"/>
                  <a:gd name="T39" fmla="*/ 1 h 108"/>
                  <a:gd name="T40" fmla="*/ 0 w 31"/>
                  <a:gd name="T41" fmla="*/ 1 h 108"/>
                  <a:gd name="T42" fmla="*/ 0 w 31"/>
                  <a:gd name="T43" fmla="*/ 1 h 108"/>
                  <a:gd name="T44" fmla="*/ 0 w 31"/>
                  <a:gd name="T45" fmla="*/ 1 h 108"/>
                  <a:gd name="T46" fmla="*/ 0 w 31"/>
                  <a:gd name="T47" fmla="*/ 1 h 108"/>
                  <a:gd name="T48" fmla="*/ 0 w 31"/>
                  <a:gd name="T49" fmla="*/ 1 h 108"/>
                  <a:gd name="T50" fmla="*/ 0 w 31"/>
                  <a:gd name="T51" fmla="*/ 1 h 108"/>
                  <a:gd name="T52" fmla="*/ 0 w 31"/>
                  <a:gd name="T53" fmla="*/ 1 h 108"/>
                  <a:gd name="T54" fmla="*/ 0 w 31"/>
                  <a:gd name="T55" fmla="*/ 1 h 108"/>
                  <a:gd name="T56" fmla="*/ 0 w 31"/>
                  <a:gd name="T57" fmla="*/ 1 h 108"/>
                  <a:gd name="T58" fmla="*/ 0 w 31"/>
                  <a:gd name="T59" fmla="*/ 1 h 108"/>
                  <a:gd name="T60" fmla="*/ 0 w 31"/>
                  <a:gd name="T61" fmla="*/ 1 h 108"/>
                  <a:gd name="T62" fmla="*/ 0 w 31"/>
                  <a:gd name="T63" fmla="*/ 1 h 108"/>
                  <a:gd name="T64" fmla="*/ 0 w 31"/>
                  <a:gd name="T65" fmla="*/ 1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108"/>
                  <a:gd name="T101" fmla="*/ 31 w 3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108">
                    <a:moveTo>
                      <a:pt x="13" y="94"/>
                    </a:moveTo>
                    <a:lnTo>
                      <a:pt x="7" y="108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101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20" y="7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7" y="14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31" y="21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30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39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4" y="56"/>
                    </a:lnTo>
                    <a:lnTo>
                      <a:pt x="22" y="59"/>
                    </a:lnTo>
                    <a:lnTo>
                      <a:pt x="22" y="63"/>
                    </a:lnTo>
                    <a:lnTo>
                      <a:pt x="20" y="65"/>
                    </a:lnTo>
                    <a:lnTo>
                      <a:pt x="18" y="68"/>
                    </a:lnTo>
                    <a:lnTo>
                      <a:pt x="16" y="72"/>
                    </a:lnTo>
                    <a:lnTo>
                      <a:pt x="16" y="76"/>
                    </a:lnTo>
                    <a:lnTo>
                      <a:pt x="15" y="78"/>
                    </a:lnTo>
                    <a:lnTo>
                      <a:pt x="15" y="81"/>
                    </a:lnTo>
                    <a:lnTo>
                      <a:pt x="13" y="85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5197" y="1093"/>
                <a:ext cx="116" cy="116"/>
              </a:xfrm>
              <a:custGeom>
                <a:avLst/>
                <a:gdLst>
                  <a:gd name="T0" fmla="*/ 2 w 232"/>
                  <a:gd name="T1" fmla="*/ 1 h 232"/>
                  <a:gd name="T2" fmla="*/ 2 w 232"/>
                  <a:gd name="T3" fmla="*/ 1 h 232"/>
                  <a:gd name="T4" fmla="*/ 2 w 232"/>
                  <a:gd name="T5" fmla="*/ 1 h 232"/>
                  <a:gd name="T6" fmla="*/ 2 w 232"/>
                  <a:gd name="T7" fmla="*/ 1 h 232"/>
                  <a:gd name="T8" fmla="*/ 2 w 232"/>
                  <a:gd name="T9" fmla="*/ 1 h 232"/>
                  <a:gd name="T10" fmla="*/ 2 w 232"/>
                  <a:gd name="T11" fmla="*/ 1 h 232"/>
                  <a:gd name="T12" fmla="*/ 2 w 232"/>
                  <a:gd name="T13" fmla="*/ 2 h 232"/>
                  <a:gd name="T14" fmla="*/ 2 w 232"/>
                  <a:gd name="T15" fmla="*/ 2 h 232"/>
                  <a:gd name="T16" fmla="*/ 2 w 232"/>
                  <a:gd name="T17" fmla="*/ 2 h 232"/>
                  <a:gd name="T18" fmla="*/ 2 w 232"/>
                  <a:gd name="T19" fmla="*/ 2 h 232"/>
                  <a:gd name="T20" fmla="*/ 2 w 232"/>
                  <a:gd name="T21" fmla="*/ 2 h 232"/>
                  <a:gd name="T22" fmla="*/ 2 w 232"/>
                  <a:gd name="T23" fmla="*/ 2 h 232"/>
                  <a:gd name="T24" fmla="*/ 2 w 232"/>
                  <a:gd name="T25" fmla="*/ 2 h 232"/>
                  <a:gd name="T26" fmla="*/ 2 w 232"/>
                  <a:gd name="T27" fmla="*/ 2 h 232"/>
                  <a:gd name="T28" fmla="*/ 2 w 232"/>
                  <a:gd name="T29" fmla="*/ 2 h 232"/>
                  <a:gd name="T30" fmla="*/ 2 w 232"/>
                  <a:gd name="T31" fmla="*/ 2 h 232"/>
                  <a:gd name="T32" fmla="*/ 2 w 232"/>
                  <a:gd name="T33" fmla="*/ 2 h 232"/>
                  <a:gd name="T34" fmla="*/ 2 w 232"/>
                  <a:gd name="T35" fmla="*/ 2 h 232"/>
                  <a:gd name="T36" fmla="*/ 2 w 232"/>
                  <a:gd name="T37" fmla="*/ 2 h 232"/>
                  <a:gd name="T38" fmla="*/ 2 w 232"/>
                  <a:gd name="T39" fmla="*/ 2 h 232"/>
                  <a:gd name="T40" fmla="*/ 2 w 232"/>
                  <a:gd name="T41" fmla="*/ 2 h 232"/>
                  <a:gd name="T42" fmla="*/ 2 w 232"/>
                  <a:gd name="T43" fmla="*/ 2 h 232"/>
                  <a:gd name="T44" fmla="*/ 1 w 232"/>
                  <a:gd name="T45" fmla="*/ 2 h 232"/>
                  <a:gd name="T46" fmla="*/ 1 w 232"/>
                  <a:gd name="T47" fmla="*/ 2 h 232"/>
                  <a:gd name="T48" fmla="*/ 1 w 232"/>
                  <a:gd name="T49" fmla="*/ 2 h 232"/>
                  <a:gd name="T50" fmla="*/ 1 w 232"/>
                  <a:gd name="T51" fmla="*/ 2 h 232"/>
                  <a:gd name="T52" fmla="*/ 1 w 232"/>
                  <a:gd name="T53" fmla="*/ 2 h 232"/>
                  <a:gd name="T54" fmla="*/ 1 w 232"/>
                  <a:gd name="T55" fmla="*/ 2 h 232"/>
                  <a:gd name="T56" fmla="*/ 1 w 232"/>
                  <a:gd name="T57" fmla="*/ 2 h 232"/>
                  <a:gd name="T58" fmla="*/ 1 w 232"/>
                  <a:gd name="T59" fmla="*/ 2 h 232"/>
                  <a:gd name="T60" fmla="*/ 1 w 232"/>
                  <a:gd name="T61" fmla="*/ 2 h 232"/>
                  <a:gd name="T62" fmla="*/ 1 w 232"/>
                  <a:gd name="T63" fmla="*/ 2 h 232"/>
                  <a:gd name="T64" fmla="*/ 1 w 232"/>
                  <a:gd name="T65" fmla="*/ 2 h 232"/>
                  <a:gd name="T66" fmla="*/ 1 w 232"/>
                  <a:gd name="T67" fmla="*/ 2 h 232"/>
                  <a:gd name="T68" fmla="*/ 1 w 232"/>
                  <a:gd name="T69" fmla="*/ 2 h 232"/>
                  <a:gd name="T70" fmla="*/ 1 w 232"/>
                  <a:gd name="T71" fmla="*/ 2 h 232"/>
                  <a:gd name="T72" fmla="*/ 1 w 232"/>
                  <a:gd name="T73" fmla="*/ 2 h 232"/>
                  <a:gd name="T74" fmla="*/ 1 w 232"/>
                  <a:gd name="T75" fmla="*/ 2 h 232"/>
                  <a:gd name="T76" fmla="*/ 1 w 232"/>
                  <a:gd name="T77" fmla="*/ 2 h 232"/>
                  <a:gd name="T78" fmla="*/ 1 w 232"/>
                  <a:gd name="T79" fmla="*/ 2 h 232"/>
                  <a:gd name="T80" fmla="*/ 1 w 232"/>
                  <a:gd name="T81" fmla="*/ 2 h 232"/>
                  <a:gd name="T82" fmla="*/ 1 w 232"/>
                  <a:gd name="T83" fmla="*/ 2 h 232"/>
                  <a:gd name="T84" fmla="*/ 1 w 232"/>
                  <a:gd name="T85" fmla="*/ 2 h 232"/>
                  <a:gd name="T86" fmla="*/ 1 w 232"/>
                  <a:gd name="T87" fmla="*/ 2 h 232"/>
                  <a:gd name="T88" fmla="*/ 1 w 232"/>
                  <a:gd name="T89" fmla="*/ 1 h 232"/>
                  <a:gd name="T90" fmla="*/ 1 w 232"/>
                  <a:gd name="T91" fmla="*/ 1 h 232"/>
                  <a:gd name="T92" fmla="*/ 1 w 232"/>
                  <a:gd name="T93" fmla="*/ 1 h 232"/>
                  <a:gd name="T94" fmla="*/ 0 w 232"/>
                  <a:gd name="T95" fmla="*/ 1 h 232"/>
                  <a:gd name="T96" fmla="*/ 1 w 232"/>
                  <a:gd name="T97" fmla="*/ 1 h 232"/>
                  <a:gd name="T98" fmla="*/ 1 w 232"/>
                  <a:gd name="T99" fmla="*/ 1 h 232"/>
                  <a:gd name="T100" fmla="*/ 1 w 232"/>
                  <a:gd name="T101" fmla="*/ 1 h 232"/>
                  <a:gd name="T102" fmla="*/ 1 w 232"/>
                  <a:gd name="T103" fmla="*/ 1 h 232"/>
                  <a:gd name="T104" fmla="*/ 1 w 232"/>
                  <a:gd name="T105" fmla="*/ 1 h 232"/>
                  <a:gd name="T106" fmla="*/ 1 w 232"/>
                  <a:gd name="T107" fmla="*/ 1 h 232"/>
                  <a:gd name="T108" fmla="*/ 1 w 232"/>
                  <a:gd name="T109" fmla="*/ 1 h 232"/>
                  <a:gd name="T110" fmla="*/ 1 w 232"/>
                  <a:gd name="T111" fmla="*/ 1 h 232"/>
                  <a:gd name="T112" fmla="*/ 2 w 232"/>
                  <a:gd name="T113" fmla="*/ 1 h 232"/>
                  <a:gd name="T114" fmla="*/ 2 w 232"/>
                  <a:gd name="T115" fmla="*/ 1 h 2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2"/>
                  <a:gd name="T175" fmla="*/ 0 h 232"/>
                  <a:gd name="T176" fmla="*/ 232 w 232"/>
                  <a:gd name="T177" fmla="*/ 232 h 2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2" h="232">
                    <a:moveTo>
                      <a:pt x="171" y="0"/>
                    </a:moveTo>
                    <a:lnTo>
                      <a:pt x="172" y="6"/>
                    </a:lnTo>
                    <a:lnTo>
                      <a:pt x="174" y="10"/>
                    </a:lnTo>
                    <a:lnTo>
                      <a:pt x="176" y="15"/>
                    </a:lnTo>
                    <a:lnTo>
                      <a:pt x="180" y="20"/>
                    </a:lnTo>
                    <a:lnTo>
                      <a:pt x="181" y="26"/>
                    </a:lnTo>
                    <a:lnTo>
                      <a:pt x="183" y="31"/>
                    </a:lnTo>
                    <a:lnTo>
                      <a:pt x="185" y="35"/>
                    </a:lnTo>
                    <a:lnTo>
                      <a:pt x="187" y="40"/>
                    </a:lnTo>
                    <a:lnTo>
                      <a:pt x="189" y="46"/>
                    </a:lnTo>
                    <a:lnTo>
                      <a:pt x="192" y="51"/>
                    </a:lnTo>
                    <a:lnTo>
                      <a:pt x="194" y="57"/>
                    </a:lnTo>
                    <a:lnTo>
                      <a:pt x="196" y="60"/>
                    </a:lnTo>
                    <a:lnTo>
                      <a:pt x="198" y="66"/>
                    </a:lnTo>
                    <a:lnTo>
                      <a:pt x="200" y="71"/>
                    </a:lnTo>
                    <a:lnTo>
                      <a:pt x="201" y="77"/>
                    </a:lnTo>
                    <a:lnTo>
                      <a:pt x="203" y="82"/>
                    </a:lnTo>
                    <a:lnTo>
                      <a:pt x="205" y="87"/>
                    </a:lnTo>
                    <a:lnTo>
                      <a:pt x="207" y="93"/>
                    </a:lnTo>
                    <a:lnTo>
                      <a:pt x="209" y="97"/>
                    </a:lnTo>
                    <a:lnTo>
                      <a:pt x="210" y="102"/>
                    </a:lnTo>
                    <a:lnTo>
                      <a:pt x="212" y="107"/>
                    </a:lnTo>
                    <a:lnTo>
                      <a:pt x="214" y="113"/>
                    </a:lnTo>
                    <a:lnTo>
                      <a:pt x="216" y="118"/>
                    </a:lnTo>
                    <a:lnTo>
                      <a:pt x="218" y="124"/>
                    </a:lnTo>
                    <a:lnTo>
                      <a:pt x="220" y="129"/>
                    </a:lnTo>
                    <a:lnTo>
                      <a:pt x="221" y="135"/>
                    </a:lnTo>
                    <a:lnTo>
                      <a:pt x="223" y="138"/>
                    </a:lnTo>
                    <a:lnTo>
                      <a:pt x="225" y="144"/>
                    </a:lnTo>
                    <a:lnTo>
                      <a:pt x="227" y="149"/>
                    </a:lnTo>
                    <a:lnTo>
                      <a:pt x="229" y="155"/>
                    </a:lnTo>
                    <a:lnTo>
                      <a:pt x="230" y="160"/>
                    </a:lnTo>
                    <a:lnTo>
                      <a:pt x="232" y="165"/>
                    </a:lnTo>
                    <a:lnTo>
                      <a:pt x="230" y="165"/>
                    </a:lnTo>
                    <a:lnTo>
                      <a:pt x="230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1" y="169"/>
                    </a:lnTo>
                    <a:lnTo>
                      <a:pt x="220" y="171"/>
                    </a:lnTo>
                    <a:lnTo>
                      <a:pt x="218" y="171"/>
                    </a:lnTo>
                    <a:lnTo>
                      <a:pt x="216" y="171"/>
                    </a:lnTo>
                    <a:lnTo>
                      <a:pt x="214" y="171"/>
                    </a:lnTo>
                    <a:lnTo>
                      <a:pt x="214" y="173"/>
                    </a:lnTo>
                    <a:lnTo>
                      <a:pt x="212" y="173"/>
                    </a:lnTo>
                    <a:lnTo>
                      <a:pt x="210" y="173"/>
                    </a:lnTo>
                    <a:lnTo>
                      <a:pt x="209" y="173"/>
                    </a:lnTo>
                    <a:lnTo>
                      <a:pt x="207" y="173"/>
                    </a:lnTo>
                    <a:lnTo>
                      <a:pt x="205" y="174"/>
                    </a:lnTo>
                    <a:lnTo>
                      <a:pt x="203" y="174"/>
                    </a:lnTo>
                    <a:lnTo>
                      <a:pt x="201" y="174"/>
                    </a:lnTo>
                    <a:lnTo>
                      <a:pt x="200" y="173"/>
                    </a:lnTo>
                    <a:lnTo>
                      <a:pt x="198" y="171"/>
                    </a:lnTo>
                    <a:lnTo>
                      <a:pt x="196" y="171"/>
                    </a:lnTo>
                    <a:lnTo>
                      <a:pt x="194" y="169"/>
                    </a:lnTo>
                    <a:lnTo>
                      <a:pt x="192" y="167"/>
                    </a:lnTo>
                    <a:lnTo>
                      <a:pt x="191" y="167"/>
                    </a:lnTo>
                    <a:lnTo>
                      <a:pt x="189" y="165"/>
                    </a:lnTo>
                    <a:lnTo>
                      <a:pt x="187" y="164"/>
                    </a:lnTo>
                    <a:lnTo>
                      <a:pt x="185" y="164"/>
                    </a:lnTo>
                    <a:lnTo>
                      <a:pt x="181" y="162"/>
                    </a:lnTo>
                    <a:lnTo>
                      <a:pt x="180" y="162"/>
                    </a:lnTo>
                    <a:lnTo>
                      <a:pt x="178" y="160"/>
                    </a:lnTo>
                    <a:lnTo>
                      <a:pt x="176" y="160"/>
                    </a:lnTo>
                    <a:lnTo>
                      <a:pt x="174" y="158"/>
                    </a:lnTo>
                    <a:lnTo>
                      <a:pt x="172" y="158"/>
                    </a:lnTo>
                    <a:lnTo>
                      <a:pt x="171" y="158"/>
                    </a:lnTo>
                    <a:lnTo>
                      <a:pt x="169" y="156"/>
                    </a:lnTo>
                    <a:lnTo>
                      <a:pt x="167" y="156"/>
                    </a:lnTo>
                    <a:lnTo>
                      <a:pt x="163" y="155"/>
                    </a:lnTo>
                    <a:lnTo>
                      <a:pt x="162" y="155"/>
                    </a:lnTo>
                    <a:lnTo>
                      <a:pt x="160" y="153"/>
                    </a:lnTo>
                    <a:lnTo>
                      <a:pt x="158" y="153"/>
                    </a:lnTo>
                    <a:lnTo>
                      <a:pt x="156" y="151"/>
                    </a:lnTo>
                    <a:lnTo>
                      <a:pt x="154" y="151"/>
                    </a:lnTo>
                    <a:lnTo>
                      <a:pt x="153" y="149"/>
                    </a:lnTo>
                    <a:lnTo>
                      <a:pt x="151" y="149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5" y="145"/>
                    </a:lnTo>
                    <a:lnTo>
                      <a:pt x="143" y="145"/>
                    </a:lnTo>
                    <a:lnTo>
                      <a:pt x="142" y="144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1" y="142"/>
                    </a:lnTo>
                    <a:lnTo>
                      <a:pt x="129" y="142"/>
                    </a:lnTo>
                    <a:lnTo>
                      <a:pt x="127" y="142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2" y="144"/>
                    </a:lnTo>
                    <a:lnTo>
                      <a:pt x="120" y="144"/>
                    </a:lnTo>
                    <a:lnTo>
                      <a:pt x="118" y="145"/>
                    </a:lnTo>
                    <a:lnTo>
                      <a:pt x="116" y="145"/>
                    </a:lnTo>
                    <a:lnTo>
                      <a:pt x="116" y="147"/>
                    </a:lnTo>
                    <a:lnTo>
                      <a:pt x="114" y="147"/>
                    </a:lnTo>
                    <a:lnTo>
                      <a:pt x="114" y="149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1" y="151"/>
                    </a:lnTo>
                    <a:lnTo>
                      <a:pt x="111" y="153"/>
                    </a:lnTo>
                    <a:lnTo>
                      <a:pt x="109" y="153"/>
                    </a:lnTo>
                    <a:lnTo>
                      <a:pt x="109" y="155"/>
                    </a:lnTo>
                    <a:lnTo>
                      <a:pt x="107" y="156"/>
                    </a:lnTo>
                    <a:lnTo>
                      <a:pt x="107" y="158"/>
                    </a:lnTo>
                    <a:lnTo>
                      <a:pt x="105" y="160"/>
                    </a:lnTo>
                    <a:lnTo>
                      <a:pt x="105" y="164"/>
                    </a:lnTo>
                    <a:lnTo>
                      <a:pt x="105" y="165"/>
                    </a:lnTo>
                    <a:lnTo>
                      <a:pt x="104" y="167"/>
                    </a:lnTo>
                    <a:lnTo>
                      <a:pt x="104" y="169"/>
                    </a:lnTo>
                    <a:lnTo>
                      <a:pt x="102" y="171"/>
                    </a:lnTo>
                    <a:lnTo>
                      <a:pt x="102" y="173"/>
                    </a:lnTo>
                    <a:lnTo>
                      <a:pt x="102" y="176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0" y="183"/>
                    </a:lnTo>
                    <a:lnTo>
                      <a:pt x="100" y="185"/>
                    </a:lnTo>
                    <a:lnTo>
                      <a:pt x="98" y="187"/>
                    </a:lnTo>
                    <a:lnTo>
                      <a:pt x="98" y="189"/>
                    </a:lnTo>
                    <a:lnTo>
                      <a:pt x="98" y="193"/>
                    </a:lnTo>
                    <a:lnTo>
                      <a:pt x="98" y="194"/>
                    </a:lnTo>
                    <a:lnTo>
                      <a:pt x="98" y="196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98" y="202"/>
                    </a:lnTo>
                    <a:lnTo>
                      <a:pt x="98" y="205"/>
                    </a:lnTo>
                    <a:lnTo>
                      <a:pt x="98" y="207"/>
                    </a:lnTo>
                    <a:lnTo>
                      <a:pt x="98" y="209"/>
                    </a:lnTo>
                    <a:lnTo>
                      <a:pt x="100" y="211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100" y="218"/>
                    </a:lnTo>
                    <a:lnTo>
                      <a:pt x="102" y="222"/>
                    </a:lnTo>
                    <a:lnTo>
                      <a:pt x="102" y="223"/>
                    </a:lnTo>
                    <a:lnTo>
                      <a:pt x="100" y="223"/>
                    </a:lnTo>
                    <a:lnTo>
                      <a:pt x="98" y="225"/>
                    </a:lnTo>
                    <a:lnTo>
                      <a:pt x="96" y="225"/>
                    </a:lnTo>
                    <a:lnTo>
                      <a:pt x="95" y="225"/>
                    </a:lnTo>
                    <a:lnTo>
                      <a:pt x="95" y="227"/>
                    </a:lnTo>
                    <a:lnTo>
                      <a:pt x="93" y="227"/>
                    </a:lnTo>
                    <a:lnTo>
                      <a:pt x="91" y="227"/>
                    </a:lnTo>
                    <a:lnTo>
                      <a:pt x="89" y="229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5" y="231"/>
                    </a:lnTo>
                    <a:lnTo>
                      <a:pt x="84" y="231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8" y="232"/>
                    </a:lnTo>
                    <a:lnTo>
                      <a:pt x="76" y="232"/>
                    </a:lnTo>
                    <a:lnTo>
                      <a:pt x="75" y="232"/>
                    </a:lnTo>
                    <a:lnTo>
                      <a:pt x="73" y="232"/>
                    </a:lnTo>
                    <a:lnTo>
                      <a:pt x="69" y="227"/>
                    </a:lnTo>
                    <a:lnTo>
                      <a:pt x="67" y="222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58" y="207"/>
                    </a:lnTo>
                    <a:lnTo>
                      <a:pt x="57" y="202"/>
                    </a:lnTo>
                    <a:lnTo>
                      <a:pt x="55" y="198"/>
                    </a:lnTo>
                    <a:lnTo>
                      <a:pt x="51" y="193"/>
                    </a:lnTo>
                    <a:lnTo>
                      <a:pt x="49" y="187"/>
                    </a:lnTo>
                    <a:lnTo>
                      <a:pt x="46" y="182"/>
                    </a:lnTo>
                    <a:lnTo>
                      <a:pt x="44" y="178"/>
                    </a:lnTo>
                    <a:lnTo>
                      <a:pt x="42" y="173"/>
                    </a:lnTo>
                    <a:lnTo>
                      <a:pt x="38" y="167"/>
                    </a:lnTo>
                    <a:lnTo>
                      <a:pt x="37" y="162"/>
                    </a:lnTo>
                    <a:lnTo>
                      <a:pt x="35" y="156"/>
                    </a:lnTo>
                    <a:lnTo>
                      <a:pt x="33" y="151"/>
                    </a:lnTo>
                    <a:lnTo>
                      <a:pt x="29" y="147"/>
                    </a:lnTo>
                    <a:lnTo>
                      <a:pt x="28" y="142"/>
                    </a:lnTo>
                    <a:lnTo>
                      <a:pt x="26" y="136"/>
                    </a:lnTo>
                    <a:lnTo>
                      <a:pt x="24" y="131"/>
                    </a:lnTo>
                    <a:lnTo>
                      <a:pt x="22" y="126"/>
                    </a:lnTo>
                    <a:lnTo>
                      <a:pt x="18" y="120"/>
                    </a:lnTo>
                    <a:lnTo>
                      <a:pt x="17" y="115"/>
                    </a:lnTo>
                    <a:lnTo>
                      <a:pt x="15" y="109"/>
                    </a:lnTo>
                    <a:lnTo>
                      <a:pt x="13" y="104"/>
                    </a:lnTo>
                    <a:lnTo>
                      <a:pt x="11" y="100"/>
                    </a:lnTo>
                    <a:lnTo>
                      <a:pt x="9" y="95"/>
                    </a:lnTo>
                    <a:lnTo>
                      <a:pt x="8" y="89"/>
                    </a:lnTo>
                    <a:lnTo>
                      <a:pt x="6" y="84"/>
                    </a:lnTo>
                    <a:lnTo>
                      <a:pt x="4" y="78"/>
                    </a:lnTo>
                    <a:lnTo>
                      <a:pt x="2" y="73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8" y="51"/>
                    </a:lnTo>
                    <a:lnTo>
                      <a:pt x="24" y="48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8" y="42"/>
                    </a:lnTo>
                    <a:lnTo>
                      <a:pt x="42" y="40"/>
                    </a:lnTo>
                    <a:lnTo>
                      <a:pt x="47" y="39"/>
                    </a:lnTo>
                    <a:lnTo>
                      <a:pt x="53" y="37"/>
                    </a:lnTo>
                    <a:lnTo>
                      <a:pt x="57" y="35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71" y="29"/>
                    </a:lnTo>
                    <a:lnTo>
                      <a:pt x="76" y="28"/>
                    </a:lnTo>
                    <a:lnTo>
                      <a:pt x="82" y="26"/>
                    </a:lnTo>
                    <a:lnTo>
                      <a:pt x="85" y="24"/>
                    </a:lnTo>
                    <a:lnTo>
                      <a:pt x="91" y="22"/>
                    </a:lnTo>
                    <a:lnTo>
                      <a:pt x="96" y="22"/>
                    </a:lnTo>
                    <a:lnTo>
                      <a:pt x="100" y="20"/>
                    </a:lnTo>
                    <a:lnTo>
                      <a:pt x="105" y="19"/>
                    </a:lnTo>
                    <a:lnTo>
                      <a:pt x="111" y="17"/>
                    </a:lnTo>
                    <a:lnTo>
                      <a:pt x="116" y="15"/>
                    </a:lnTo>
                    <a:lnTo>
                      <a:pt x="120" y="15"/>
                    </a:lnTo>
                    <a:lnTo>
                      <a:pt x="125" y="13"/>
                    </a:lnTo>
                    <a:lnTo>
                      <a:pt x="131" y="11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5" y="8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5254" y="1172"/>
                <a:ext cx="47" cy="43"/>
              </a:xfrm>
              <a:custGeom>
                <a:avLst/>
                <a:gdLst>
                  <a:gd name="T0" fmla="*/ 0 w 95"/>
                  <a:gd name="T1" fmla="*/ 1 h 85"/>
                  <a:gd name="T2" fmla="*/ 0 w 95"/>
                  <a:gd name="T3" fmla="*/ 1 h 85"/>
                  <a:gd name="T4" fmla="*/ 0 w 95"/>
                  <a:gd name="T5" fmla="*/ 1 h 85"/>
                  <a:gd name="T6" fmla="*/ 0 w 95"/>
                  <a:gd name="T7" fmla="*/ 1 h 85"/>
                  <a:gd name="T8" fmla="*/ 0 w 95"/>
                  <a:gd name="T9" fmla="*/ 1 h 85"/>
                  <a:gd name="T10" fmla="*/ 0 w 95"/>
                  <a:gd name="T11" fmla="*/ 1 h 85"/>
                  <a:gd name="T12" fmla="*/ 0 w 95"/>
                  <a:gd name="T13" fmla="*/ 1 h 85"/>
                  <a:gd name="T14" fmla="*/ 0 w 95"/>
                  <a:gd name="T15" fmla="*/ 1 h 85"/>
                  <a:gd name="T16" fmla="*/ 0 w 95"/>
                  <a:gd name="T17" fmla="*/ 1 h 85"/>
                  <a:gd name="T18" fmla="*/ 0 w 95"/>
                  <a:gd name="T19" fmla="*/ 1 h 85"/>
                  <a:gd name="T20" fmla="*/ 0 w 95"/>
                  <a:gd name="T21" fmla="*/ 1 h 85"/>
                  <a:gd name="T22" fmla="*/ 0 w 95"/>
                  <a:gd name="T23" fmla="*/ 1 h 85"/>
                  <a:gd name="T24" fmla="*/ 0 w 95"/>
                  <a:gd name="T25" fmla="*/ 1 h 85"/>
                  <a:gd name="T26" fmla="*/ 0 w 95"/>
                  <a:gd name="T27" fmla="*/ 1 h 85"/>
                  <a:gd name="T28" fmla="*/ 0 w 95"/>
                  <a:gd name="T29" fmla="*/ 1 h 85"/>
                  <a:gd name="T30" fmla="*/ 0 w 95"/>
                  <a:gd name="T31" fmla="*/ 1 h 85"/>
                  <a:gd name="T32" fmla="*/ 0 w 95"/>
                  <a:gd name="T33" fmla="*/ 1 h 85"/>
                  <a:gd name="T34" fmla="*/ 0 w 95"/>
                  <a:gd name="T35" fmla="*/ 1 h 85"/>
                  <a:gd name="T36" fmla="*/ 0 w 95"/>
                  <a:gd name="T37" fmla="*/ 1 h 85"/>
                  <a:gd name="T38" fmla="*/ 0 w 95"/>
                  <a:gd name="T39" fmla="*/ 1 h 85"/>
                  <a:gd name="T40" fmla="*/ 0 w 95"/>
                  <a:gd name="T41" fmla="*/ 1 h 85"/>
                  <a:gd name="T42" fmla="*/ 0 w 95"/>
                  <a:gd name="T43" fmla="*/ 1 h 85"/>
                  <a:gd name="T44" fmla="*/ 0 w 95"/>
                  <a:gd name="T45" fmla="*/ 1 h 85"/>
                  <a:gd name="T46" fmla="*/ 0 w 95"/>
                  <a:gd name="T47" fmla="*/ 1 h 85"/>
                  <a:gd name="T48" fmla="*/ 0 w 95"/>
                  <a:gd name="T49" fmla="*/ 1 h 85"/>
                  <a:gd name="T50" fmla="*/ 0 w 95"/>
                  <a:gd name="T51" fmla="*/ 1 h 85"/>
                  <a:gd name="T52" fmla="*/ 0 w 95"/>
                  <a:gd name="T53" fmla="*/ 1 h 85"/>
                  <a:gd name="T54" fmla="*/ 0 w 95"/>
                  <a:gd name="T55" fmla="*/ 1 h 85"/>
                  <a:gd name="T56" fmla="*/ 0 w 95"/>
                  <a:gd name="T57" fmla="*/ 1 h 85"/>
                  <a:gd name="T58" fmla="*/ 0 w 95"/>
                  <a:gd name="T59" fmla="*/ 1 h 85"/>
                  <a:gd name="T60" fmla="*/ 0 w 95"/>
                  <a:gd name="T61" fmla="*/ 1 h 85"/>
                  <a:gd name="T62" fmla="*/ 0 w 95"/>
                  <a:gd name="T63" fmla="*/ 1 h 85"/>
                  <a:gd name="T64" fmla="*/ 0 w 95"/>
                  <a:gd name="T65" fmla="*/ 1 h 85"/>
                  <a:gd name="T66" fmla="*/ 0 w 95"/>
                  <a:gd name="T67" fmla="*/ 1 h 85"/>
                  <a:gd name="T68" fmla="*/ 0 w 95"/>
                  <a:gd name="T69" fmla="*/ 0 h 85"/>
                  <a:gd name="T70" fmla="*/ 0 w 95"/>
                  <a:gd name="T71" fmla="*/ 0 h 85"/>
                  <a:gd name="T72" fmla="*/ 0 w 95"/>
                  <a:gd name="T73" fmla="*/ 1 h 85"/>
                  <a:gd name="T74" fmla="*/ 0 w 95"/>
                  <a:gd name="T75" fmla="*/ 1 h 85"/>
                  <a:gd name="T76" fmla="*/ 0 w 95"/>
                  <a:gd name="T77" fmla="*/ 1 h 85"/>
                  <a:gd name="T78" fmla="*/ 0 w 95"/>
                  <a:gd name="T79" fmla="*/ 1 h 85"/>
                  <a:gd name="T80" fmla="*/ 0 w 95"/>
                  <a:gd name="T81" fmla="*/ 1 h 85"/>
                  <a:gd name="T82" fmla="*/ 0 w 95"/>
                  <a:gd name="T83" fmla="*/ 1 h 85"/>
                  <a:gd name="T84" fmla="*/ 0 w 95"/>
                  <a:gd name="T85" fmla="*/ 1 h 85"/>
                  <a:gd name="T86" fmla="*/ 0 w 95"/>
                  <a:gd name="T87" fmla="*/ 1 h 85"/>
                  <a:gd name="T88" fmla="*/ 0 w 95"/>
                  <a:gd name="T89" fmla="*/ 1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5"/>
                  <a:gd name="T136" fmla="*/ 0 h 85"/>
                  <a:gd name="T137" fmla="*/ 95 w 95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5" h="85">
                    <a:moveTo>
                      <a:pt x="80" y="36"/>
                    </a:moveTo>
                    <a:lnTo>
                      <a:pt x="82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7" y="42"/>
                    </a:lnTo>
                    <a:lnTo>
                      <a:pt x="87" y="44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91" y="51"/>
                    </a:lnTo>
                    <a:lnTo>
                      <a:pt x="91" y="53"/>
                    </a:lnTo>
                    <a:lnTo>
                      <a:pt x="91" y="54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3" y="62"/>
                    </a:lnTo>
                    <a:lnTo>
                      <a:pt x="95" y="64"/>
                    </a:lnTo>
                    <a:lnTo>
                      <a:pt x="93" y="65"/>
                    </a:lnTo>
                    <a:lnTo>
                      <a:pt x="91" y="67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6" y="71"/>
                    </a:lnTo>
                    <a:lnTo>
                      <a:pt x="82" y="73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7" y="76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69" y="80"/>
                    </a:lnTo>
                    <a:lnTo>
                      <a:pt x="67" y="80"/>
                    </a:lnTo>
                    <a:lnTo>
                      <a:pt x="66" y="82"/>
                    </a:lnTo>
                    <a:lnTo>
                      <a:pt x="62" y="82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7" y="83"/>
                    </a:lnTo>
                    <a:lnTo>
                      <a:pt x="53" y="85"/>
                    </a:lnTo>
                    <a:lnTo>
                      <a:pt x="51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8" y="85"/>
                    </a:lnTo>
                    <a:lnTo>
                      <a:pt x="26" y="85"/>
                    </a:lnTo>
                    <a:lnTo>
                      <a:pt x="22" y="83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2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4338" y="1216"/>
                <a:ext cx="795" cy="32"/>
              </a:xfrm>
              <a:custGeom>
                <a:avLst/>
                <a:gdLst>
                  <a:gd name="T0" fmla="*/ 12 w 1591"/>
                  <a:gd name="T1" fmla="*/ 0 h 65"/>
                  <a:gd name="T2" fmla="*/ 0 w 1591"/>
                  <a:gd name="T3" fmla="*/ 0 h 65"/>
                  <a:gd name="T4" fmla="*/ 0 w 1591"/>
                  <a:gd name="T5" fmla="*/ 0 h 65"/>
                  <a:gd name="T6" fmla="*/ 0 w 1591"/>
                  <a:gd name="T7" fmla="*/ 0 h 65"/>
                  <a:gd name="T8" fmla="*/ 12 w 1591"/>
                  <a:gd name="T9" fmla="*/ 0 h 65"/>
                  <a:gd name="T10" fmla="*/ 12 w 1591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1"/>
                  <a:gd name="T19" fmla="*/ 0 h 65"/>
                  <a:gd name="T20" fmla="*/ 1591 w 159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1" h="65">
                    <a:moveTo>
                      <a:pt x="1591" y="65"/>
                    </a:moveTo>
                    <a:lnTo>
                      <a:pt x="0" y="62"/>
                    </a:lnTo>
                    <a:lnTo>
                      <a:pt x="0" y="2"/>
                    </a:lnTo>
                    <a:lnTo>
                      <a:pt x="20" y="0"/>
                    </a:lnTo>
                    <a:lnTo>
                      <a:pt x="1591" y="0"/>
                    </a:lnTo>
                    <a:lnTo>
                      <a:pt x="1591" y="65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5149" y="1268"/>
                <a:ext cx="151" cy="337"/>
              </a:xfrm>
              <a:custGeom>
                <a:avLst/>
                <a:gdLst>
                  <a:gd name="T0" fmla="*/ 2 w 303"/>
                  <a:gd name="T1" fmla="*/ 1 h 674"/>
                  <a:gd name="T2" fmla="*/ 2 w 303"/>
                  <a:gd name="T3" fmla="*/ 1 h 674"/>
                  <a:gd name="T4" fmla="*/ 2 w 303"/>
                  <a:gd name="T5" fmla="*/ 3 h 674"/>
                  <a:gd name="T6" fmla="*/ 2 w 303"/>
                  <a:gd name="T7" fmla="*/ 3 h 674"/>
                  <a:gd name="T8" fmla="*/ 2 w 303"/>
                  <a:gd name="T9" fmla="*/ 3 h 674"/>
                  <a:gd name="T10" fmla="*/ 2 w 303"/>
                  <a:gd name="T11" fmla="*/ 5 h 674"/>
                  <a:gd name="T12" fmla="*/ 2 w 303"/>
                  <a:gd name="T13" fmla="*/ 5 h 674"/>
                  <a:gd name="T14" fmla="*/ 2 w 303"/>
                  <a:gd name="T15" fmla="*/ 5 h 674"/>
                  <a:gd name="T16" fmla="*/ 2 w 303"/>
                  <a:gd name="T17" fmla="*/ 5 h 674"/>
                  <a:gd name="T18" fmla="*/ 2 w 303"/>
                  <a:gd name="T19" fmla="*/ 5 h 674"/>
                  <a:gd name="T20" fmla="*/ 2 w 303"/>
                  <a:gd name="T21" fmla="*/ 5 h 674"/>
                  <a:gd name="T22" fmla="*/ 2 w 303"/>
                  <a:gd name="T23" fmla="*/ 5 h 674"/>
                  <a:gd name="T24" fmla="*/ 1 w 303"/>
                  <a:gd name="T25" fmla="*/ 5 h 674"/>
                  <a:gd name="T26" fmla="*/ 1 w 303"/>
                  <a:gd name="T27" fmla="*/ 5 h 674"/>
                  <a:gd name="T28" fmla="*/ 1 w 303"/>
                  <a:gd name="T29" fmla="*/ 5 h 674"/>
                  <a:gd name="T30" fmla="*/ 1 w 303"/>
                  <a:gd name="T31" fmla="*/ 5 h 674"/>
                  <a:gd name="T32" fmla="*/ 1 w 303"/>
                  <a:gd name="T33" fmla="*/ 5 h 674"/>
                  <a:gd name="T34" fmla="*/ 1 w 303"/>
                  <a:gd name="T35" fmla="*/ 5 h 674"/>
                  <a:gd name="T36" fmla="*/ 1 w 303"/>
                  <a:gd name="T37" fmla="*/ 5 h 674"/>
                  <a:gd name="T38" fmla="*/ 1 w 303"/>
                  <a:gd name="T39" fmla="*/ 3 h 674"/>
                  <a:gd name="T40" fmla="*/ 1 w 303"/>
                  <a:gd name="T41" fmla="*/ 3 h 674"/>
                  <a:gd name="T42" fmla="*/ 1 w 303"/>
                  <a:gd name="T43" fmla="*/ 3 h 674"/>
                  <a:gd name="T44" fmla="*/ 1 w 303"/>
                  <a:gd name="T45" fmla="*/ 3 h 674"/>
                  <a:gd name="T46" fmla="*/ 1 w 303"/>
                  <a:gd name="T47" fmla="*/ 1 h 674"/>
                  <a:gd name="T48" fmla="*/ 1 w 303"/>
                  <a:gd name="T49" fmla="*/ 1 h 674"/>
                  <a:gd name="T50" fmla="*/ 1 w 303"/>
                  <a:gd name="T51" fmla="*/ 1 h 674"/>
                  <a:gd name="T52" fmla="*/ 1 w 303"/>
                  <a:gd name="T53" fmla="*/ 1 h 674"/>
                  <a:gd name="T54" fmla="*/ 1 w 303"/>
                  <a:gd name="T55" fmla="*/ 1 h 674"/>
                  <a:gd name="T56" fmla="*/ 1 w 303"/>
                  <a:gd name="T57" fmla="*/ 1 h 674"/>
                  <a:gd name="T58" fmla="*/ 1 w 303"/>
                  <a:gd name="T59" fmla="*/ 1 h 674"/>
                  <a:gd name="T60" fmla="*/ 1 w 303"/>
                  <a:gd name="T61" fmla="*/ 3 h 674"/>
                  <a:gd name="T62" fmla="*/ 1 w 303"/>
                  <a:gd name="T63" fmla="*/ 3 h 674"/>
                  <a:gd name="T64" fmla="*/ 1 w 303"/>
                  <a:gd name="T65" fmla="*/ 3 h 674"/>
                  <a:gd name="T66" fmla="*/ 1 w 303"/>
                  <a:gd name="T67" fmla="*/ 3 h 674"/>
                  <a:gd name="T68" fmla="*/ 1 w 303"/>
                  <a:gd name="T69" fmla="*/ 3 h 674"/>
                  <a:gd name="T70" fmla="*/ 1 w 303"/>
                  <a:gd name="T71" fmla="*/ 5 h 674"/>
                  <a:gd name="T72" fmla="*/ 0 w 303"/>
                  <a:gd name="T73" fmla="*/ 5 h 674"/>
                  <a:gd name="T74" fmla="*/ 0 w 303"/>
                  <a:gd name="T75" fmla="*/ 5 h 674"/>
                  <a:gd name="T76" fmla="*/ 0 w 303"/>
                  <a:gd name="T77" fmla="*/ 5 h 674"/>
                  <a:gd name="T78" fmla="*/ 0 w 303"/>
                  <a:gd name="T79" fmla="*/ 5 h 674"/>
                  <a:gd name="T80" fmla="*/ 0 w 303"/>
                  <a:gd name="T81" fmla="*/ 5 h 674"/>
                  <a:gd name="T82" fmla="*/ 0 w 303"/>
                  <a:gd name="T83" fmla="*/ 5 h 674"/>
                  <a:gd name="T84" fmla="*/ 0 w 303"/>
                  <a:gd name="T85" fmla="*/ 5 h 674"/>
                  <a:gd name="T86" fmla="*/ 0 w 303"/>
                  <a:gd name="T87" fmla="*/ 5 h 674"/>
                  <a:gd name="T88" fmla="*/ 0 w 303"/>
                  <a:gd name="T89" fmla="*/ 5 h 674"/>
                  <a:gd name="T90" fmla="*/ 0 w 303"/>
                  <a:gd name="T91" fmla="*/ 3 h 674"/>
                  <a:gd name="T92" fmla="*/ 0 w 303"/>
                  <a:gd name="T93" fmla="*/ 3 h 674"/>
                  <a:gd name="T94" fmla="*/ 0 w 303"/>
                  <a:gd name="T95" fmla="*/ 1 h 674"/>
                  <a:gd name="T96" fmla="*/ 0 w 303"/>
                  <a:gd name="T97" fmla="*/ 1 h 674"/>
                  <a:gd name="T98" fmla="*/ 0 w 303"/>
                  <a:gd name="T99" fmla="*/ 1 h 674"/>
                  <a:gd name="T100" fmla="*/ 0 w 303"/>
                  <a:gd name="T101" fmla="*/ 1 h 674"/>
                  <a:gd name="T102" fmla="*/ 0 w 303"/>
                  <a:gd name="T103" fmla="*/ 1 h 674"/>
                  <a:gd name="T104" fmla="*/ 0 w 303"/>
                  <a:gd name="T105" fmla="*/ 1 h 674"/>
                  <a:gd name="T106" fmla="*/ 0 w 303"/>
                  <a:gd name="T107" fmla="*/ 1 h 674"/>
                  <a:gd name="T108" fmla="*/ 1 w 303"/>
                  <a:gd name="T109" fmla="*/ 1 h 674"/>
                  <a:gd name="T110" fmla="*/ 1 w 303"/>
                  <a:gd name="T111" fmla="*/ 1 h 674"/>
                  <a:gd name="T112" fmla="*/ 1 w 303"/>
                  <a:gd name="T113" fmla="*/ 1 h 674"/>
                  <a:gd name="T114" fmla="*/ 1 w 303"/>
                  <a:gd name="T115" fmla="*/ 1 h 674"/>
                  <a:gd name="T116" fmla="*/ 2 w 303"/>
                  <a:gd name="T117" fmla="*/ 1 h 674"/>
                  <a:gd name="T118" fmla="*/ 2 w 303"/>
                  <a:gd name="T119" fmla="*/ 1 h 6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3"/>
                  <a:gd name="T181" fmla="*/ 0 h 674"/>
                  <a:gd name="T182" fmla="*/ 303 w 303"/>
                  <a:gd name="T183" fmla="*/ 674 h 67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3" h="674">
                    <a:moveTo>
                      <a:pt x="303" y="56"/>
                    </a:moveTo>
                    <a:lnTo>
                      <a:pt x="303" y="71"/>
                    </a:lnTo>
                    <a:lnTo>
                      <a:pt x="301" y="87"/>
                    </a:lnTo>
                    <a:lnTo>
                      <a:pt x="301" y="102"/>
                    </a:lnTo>
                    <a:lnTo>
                      <a:pt x="301" y="116"/>
                    </a:lnTo>
                    <a:lnTo>
                      <a:pt x="301" y="132"/>
                    </a:lnTo>
                    <a:lnTo>
                      <a:pt x="301" y="147"/>
                    </a:lnTo>
                    <a:lnTo>
                      <a:pt x="301" y="163"/>
                    </a:lnTo>
                    <a:lnTo>
                      <a:pt x="299" y="178"/>
                    </a:lnTo>
                    <a:lnTo>
                      <a:pt x="299" y="194"/>
                    </a:lnTo>
                    <a:lnTo>
                      <a:pt x="299" y="209"/>
                    </a:lnTo>
                    <a:lnTo>
                      <a:pt x="297" y="225"/>
                    </a:lnTo>
                    <a:lnTo>
                      <a:pt x="297" y="239"/>
                    </a:lnTo>
                    <a:lnTo>
                      <a:pt x="297" y="256"/>
                    </a:lnTo>
                    <a:lnTo>
                      <a:pt x="297" y="270"/>
                    </a:lnTo>
                    <a:lnTo>
                      <a:pt x="296" y="285"/>
                    </a:lnTo>
                    <a:lnTo>
                      <a:pt x="296" y="301"/>
                    </a:lnTo>
                    <a:lnTo>
                      <a:pt x="296" y="315"/>
                    </a:lnTo>
                    <a:lnTo>
                      <a:pt x="296" y="332"/>
                    </a:lnTo>
                    <a:lnTo>
                      <a:pt x="294" y="346"/>
                    </a:lnTo>
                    <a:lnTo>
                      <a:pt x="294" y="363"/>
                    </a:lnTo>
                    <a:lnTo>
                      <a:pt x="294" y="377"/>
                    </a:lnTo>
                    <a:lnTo>
                      <a:pt x="292" y="393"/>
                    </a:lnTo>
                    <a:lnTo>
                      <a:pt x="292" y="408"/>
                    </a:lnTo>
                    <a:lnTo>
                      <a:pt x="292" y="422"/>
                    </a:lnTo>
                    <a:lnTo>
                      <a:pt x="292" y="439"/>
                    </a:lnTo>
                    <a:lnTo>
                      <a:pt x="292" y="453"/>
                    </a:lnTo>
                    <a:lnTo>
                      <a:pt x="290" y="469"/>
                    </a:lnTo>
                    <a:lnTo>
                      <a:pt x="290" y="484"/>
                    </a:lnTo>
                    <a:lnTo>
                      <a:pt x="290" y="498"/>
                    </a:lnTo>
                    <a:lnTo>
                      <a:pt x="290" y="515"/>
                    </a:lnTo>
                    <a:lnTo>
                      <a:pt x="290" y="529"/>
                    </a:lnTo>
                    <a:lnTo>
                      <a:pt x="290" y="544"/>
                    </a:lnTo>
                    <a:lnTo>
                      <a:pt x="290" y="547"/>
                    </a:lnTo>
                    <a:lnTo>
                      <a:pt x="288" y="549"/>
                    </a:lnTo>
                    <a:lnTo>
                      <a:pt x="288" y="553"/>
                    </a:lnTo>
                    <a:lnTo>
                      <a:pt x="288" y="556"/>
                    </a:lnTo>
                    <a:lnTo>
                      <a:pt x="288" y="558"/>
                    </a:lnTo>
                    <a:lnTo>
                      <a:pt x="288" y="562"/>
                    </a:lnTo>
                    <a:lnTo>
                      <a:pt x="288" y="565"/>
                    </a:lnTo>
                    <a:lnTo>
                      <a:pt x="288" y="569"/>
                    </a:lnTo>
                    <a:lnTo>
                      <a:pt x="288" y="573"/>
                    </a:lnTo>
                    <a:lnTo>
                      <a:pt x="288" y="575"/>
                    </a:lnTo>
                    <a:lnTo>
                      <a:pt x="288" y="578"/>
                    </a:lnTo>
                    <a:lnTo>
                      <a:pt x="288" y="582"/>
                    </a:lnTo>
                    <a:lnTo>
                      <a:pt x="288" y="585"/>
                    </a:lnTo>
                    <a:lnTo>
                      <a:pt x="288" y="589"/>
                    </a:lnTo>
                    <a:lnTo>
                      <a:pt x="288" y="593"/>
                    </a:lnTo>
                    <a:lnTo>
                      <a:pt x="288" y="596"/>
                    </a:lnTo>
                    <a:lnTo>
                      <a:pt x="288" y="598"/>
                    </a:lnTo>
                    <a:lnTo>
                      <a:pt x="288" y="602"/>
                    </a:lnTo>
                    <a:lnTo>
                      <a:pt x="288" y="605"/>
                    </a:lnTo>
                    <a:lnTo>
                      <a:pt x="288" y="609"/>
                    </a:lnTo>
                    <a:lnTo>
                      <a:pt x="288" y="613"/>
                    </a:lnTo>
                    <a:lnTo>
                      <a:pt x="288" y="616"/>
                    </a:lnTo>
                    <a:lnTo>
                      <a:pt x="288" y="620"/>
                    </a:lnTo>
                    <a:lnTo>
                      <a:pt x="288" y="622"/>
                    </a:lnTo>
                    <a:lnTo>
                      <a:pt x="288" y="625"/>
                    </a:lnTo>
                    <a:lnTo>
                      <a:pt x="288" y="629"/>
                    </a:lnTo>
                    <a:lnTo>
                      <a:pt x="287" y="633"/>
                    </a:lnTo>
                    <a:lnTo>
                      <a:pt x="287" y="636"/>
                    </a:lnTo>
                    <a:lnTo>
                      <a:pt x="287" y="640"/>
                    </a:lnTo>
                    <a:lnTo>
                      <a:pt x="287" y="642"/>
                    </a:lnTo>
                    <a:lnTo>
                      <a:pt x="287" y="645"/>
                    </a:lnTo>
                    <a:lnTo>
                      <a:pt x="287" y="649"/>
                    </a:lnTo>
                    <a:lnTo>
                      <a:pt x="283" y="649"/>
                    </a:lnTo>
                    <a:lnTo>
                      <a:pt x="279" y="651"/>
                    </a:lnTo>
                    <a:lnTo>
                      <a:pt x="276" y="651"/>
                    </a:lnTo>
                    <a:lnTo>
                      <a:pt x="272" y="652"/>
                    </a:lnTo>
                    <a:lnTo>
                      <a:pt x="270" y="652"/>
                    </a:lnTo>
                    <a:lnTo>
                      <a:pt x="267" y="652"/>
                    </a:lnTo>
                    <a:lnTo>
                      <a:pt x="263" y="654"/>
                    </a:lnTo>
                    <a:lnTo>
                      <a:pt x="259" y="654"/>
                    </a:lnTo>
                    <a:lnTo>
                      <a:pt x="256" y="654"/>
                    </a:lnTo>
                    <a:lnTo>
                      <a:pt x="254" y="656"/>
                    </a:lnTo>
                    <a:lnTo>
                      <a:pt x="250" y="656"/>
                    </a:lnTo>
                    <a:lnTo>
                      <a:pt x="247" y="656"/>
                    </a:lnTo>
                    <a:lnTo>
                      <a:pt x="243" y="658"/>
                    </a:lnTo>
                    <a:lnTo>
                      <a:pt x="239" y="658"/>
                    </a:lnTo>
                    <a:lnTo>
                      <a:pt x="238" y="658"/>
                    </a:lnTo>
                    <a:lnTo>
                      <a:pt x="234" y="660"/>
                    </a:lnTo>
                    <a:lnTo>
                      <a:pt x="230" y="660"/>
                    </a:lnTo>
                    <a:lnTo>
                      <a:pt x="227" y="660"/>
                    </a:lnTo>
                    <a:lnTo>
                      <a:pt x="223" y="662"/>
                    </a:lnTo>
                    <a:lnTo>
                      <a:pt x="221" y="662"/>
                    </a:lnTo>
                    <a:lnTo>
                      <a:pt x="218" y="663"/>
                    </a:lnTo>
                    <a:lnTo>
                      <a:pt x="214" y="663"/>
                    </a:lnTo>
                    <a:lnTo>
                      <a:pt x="210" y="665"/>
                    </a:lnTo>
                    <a:lnTo>
                      <a:pt x="209" y="665"/>
                    </a:lnTo>
                    <a:lnTo>
                      <a:pt x="205" y="667"/>
                    </a:lnTo>
                    <a:lnTo>
                      <a:pt x="201" y="667"/>
                    </a:lnTo>
                    <a:lnTo>
                      <a:pt x="200" y="669"/>
                    </a:lnTo>
                    <a:lnTo>
                      <a:pt x="196" y="669"/>
                    </a:lnTo>
                    <a:lnTo>
                      <a:pt x="192" y="671"/>
                    </a:lnTo>
                    <a:lnTo>
                      <a:pt x="189" y="671"/>
                    </a:lnTo>
                    <a:lnTo>
                      <a:pt x="187" y="672"/>
                    </a:lnTo>
                    <a:lnTo>
                      <a:pt x="183" y="674"/>
                    </a:lnTo>
                    <a:lnTo>
                      <a:pt x="181" y="667"/>
                    </a:lnTo>
                    <a:lnTo>
                      <a:pt x="180" y="660"/>
                    </a:lnTo>
                    <a:lnTo>
                      <a:pt x="180" y="652"/>
                    </a:lnTo>
                    <a:lnTo>
                      <a:pt x="178" y="645"/>
                    </a:lnTo>
                    <a:lnTo>
                      <a:pt x="176" y="636"/>
                    </a:lnTo>
                    <a:lnTo>
                      <a:pt x="176" y="629"/>
                    </a:lnTo>
                    <a:lnTo>
                      <a:pt x="174" y="622"/>
                    </a:lnTo>
                    <a:lnTo>
                      <a:pt x="172" y="614"/>
                    </a:lnTo>
                    <a:lnTo>
                      <a:pt x="172" y="607"/>
                    </a:lnTo>
                    <a:lnTo>
                      <a:pt x="171" y="598"/>
                    </a:lnTo>
                    <a:lnTo>
                      <a:pt x="171" y="591"/>
                    </a:lnTo>
                    <a:lnTo>
                      <a:pt x="169" y="584"/>
                    </a:lnTo>
                    <a:lnTo>
                      <a:pt x="169" y="575"/>
                    </a:lnTo>
                    <a:lnTo>
                      <a:pt x="169" y="567"/>
                    </a:lnTo>
                    <a:lnTo>
                      <a:pt x="167" y="560"/>
                    </a:lnTo>
                    <a:lnTo>
                      <a:pt x="167" y="551"/>
                    </a:lnTo>
                    <a:lnTo>
                      <a:pt x="167" y="544"/>
                    </a:lnTo>
                    <a:lnTo>
                      <a:pt x="165" y="537"/>
                    </a:lnTo>
                    <a:lnTo>
                      <a:pt x="165" y="527"/>
                    </a:lnTo>
                    <a:lnTo>
                      <a:pt x="165" y="520"/>
                    </a:lnTo>
                    <a:lnTo>
                      <a:pt x="163" y="513"/>
                    </a:lnTo>
                    <a:lnTo>
                      <a:pt x="163" y="504"/>
                    </a:lnTo>
                    <a:lnTo>
                      <a:pt x="163" y="497"/>
                    </a:lnTo>
                    <a:lnTo>
                      <a:pt x="162" y="489"/>
                    </a:lnTo>
                    <a:lnTo>
                      <a:pt x="162" y="480"/>
                    </a:lnTo>
                    <a:lnTo>
                      <a:pt x="162" y="473"/>
                    </a:lnTo>
                    <a:lnTo>
                      <a:pt x="160" y="466"/>
                    </a:lnTo>
                    <a:lnTo>
                      <a:pt x="160" y="457"/>
                    </a:lnTo>
                    <a:lnTo>
                      <a:pt x="158" y="450"/>
                    </a:lnTo>
                    <a:lnTo>
                      <a:pt x="158" y="442"/>
                    </a:lnTo>
                    <a:lnTo>
                      <a:pt x="158" y="433"/>
                    </a:lnTo>
                    <a:lnTo>
                      <a:pt x="156" y="426"/>
                    </a:lnTo>
                    <a:lnTo>
                      <a:pt x="156" y="415"/>
                    </a:lnTo>
                    <a:lnTo>
                      <a:pt x="156" y="402"/>
                    </a:lnTo>
                    <a:lnTo>
                      <a:pt x="154" y="392"/>
                    </a:lnTo>
                    <a:lnTo>
                      <a:pt x="154" y="379"/>
                    </a:lnTo>
                    <a:lnTo>
                      <a:pt x="154" y="368"/>
                    </a:lnTo>
                    <a:lnTo>
                      <a:pt x="154" y="355"/>
                    </a:lnTo>
                    <a:lnTo>
                      <a:pt x="154" y="343"/>
                    </a:lnTo>
                    <a:lnTo>
                      <a:pt x="154" y="332"/>
                    </a:lnTo>
                    <a:lnTo>
                      <a:pt x="154" y="319"/>
                    </a:lnTo>
                    <a:lnTo>
                      <a:pt x="154" y="306"/>
                    </a:lnTo>
                    <a:lnTo>
                      <a:pt x="154" y="296"/>
                    </a:lnTo>
                    <a:lnTo>
                      <a:pt x="154" y="283"/>
                    </a:lnTo>
                    <a:lnTo>
                      <a:pt x="154" y="270"/>
                    </a:lnTo>
                    <a:lnTo>
                      <a:pt x="154" y="257"/>
                    </a:lnTo>
                    <a:lnTo>
                      <a:pt x="156" y="247"/>
                    </a:lnTo>
                    <a:lnTo>
                      <a:pt x="156" y="234"/>
                    </a:lnTo>
                    <a:lnTo>
                      <a:pt x="156" y="221"/>
                    </a:lnTo>
                    <a:lnTo>
                      <a:pt x="156" y="209"/>
                    </a:lnTo>
                    <a:lnTo>
                      <a:pt x="156" y="198"/>
                    </a:lnTo>
                    <a:lnTo>
                      <a:pt x="158" y="185"/>
                    </a:lnTo>
                    <a:lnTo>
                      <a:pt x="158" y="172"/>
                    </a:lnTo>
                    <a:lnTo>
                      <a:pt x="158" y="160"/>
                    </a:lnTo>
                    <a:lnTo>
                      <a:pt x="158" y="149"/>
                    </a:lnTo>
                    <a:lnTo>
                      <a:pt x="158" y="136"/>
                    </a:lnTo>
                    <a:lnTo>
                      <a:pt x="158" y="123"/>
                    </a:lnTo>
                    <a:lnTo>
                      <a:pt x="160" y="113"/>
                    </a:lnTo>
                    <a:lnTo>
                      <a:pt x="160" y="100"/>
                    </a:lnTo>
                    <a:lnTo>
                      <a:pt x="160" y="89"/>
                    </a:lnTo>
                    <a:lnTo>
                      <a:pt x="160" y="76"/>
                    </a:lnTo>
                    <a:lnTo>
                      <a:pt x="160" y="65"/>
                    </a:lnTo>
                    <a:lnTo>
                      <a:pt x="160" y="53"/>
                    </a:lnTo>
                    <a:lnTo>
                      <a:pt x="160" y="42"/>
                    </a:lnTo>
                    <a:lnTo>
                      <a:pt x="158" y="42"/>
                    </a:lnTo>
                    <a:lnTo>
                      <a:pt x="158" y="40"/>
                    </a:lnTo>
                    <a:lnTo>
                      <a:pt x="156" y="38"/>
                    </a:lnTo>
                    <a:lnTo>
                      <a:pt x="154" y="36"/>
                    </a:lnTo>
                    <a:lnTo>
                      <a:pt x="153" y="36"/>
                    </a:lnTo>
                    <a:lnTo>
                      <a:pt x="151" y="36"/>
                    </a:lnTo>
                    <a:lnTo>
                      <a:pt x="145" y="42"/>
                    </a:lnTo>
                    <a:lnTo>
                      <a:pt x="145" y="53"/>
                    </a:lnTo>
                    <a:lnTo>
                      <a:pt x="143" y="65"/>
                    </a:lnTo>
                    <a:lnTo>
                      <a:pt x="143" y="78"/>
                    </a:lnTo>
                    <a:lnTo>
                      <a:pt x="143" y="89"/>
                    </a:lnTo>
                    <a:lnTo>
                      <a:pt x="143" y="102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2" y="138"/>
                    </a:lnTo>
                    <a:lnTo>
                      <a:pt x="142" y="151"/>
                    </a:lnTo>
                    <a:lnTo>
                      <a:pt x="142" y="163"/>
                    </a:lnTo>
                    <a:lnTo>
                      <a:pt x="142" y="174"/>
                    </a:lnTo>
                    <a:lnTo>
                      <a:pt x="142" y="187"/>
                    </a:lnTo>
                    <a:lnTo>
                      <a:pt x="142" y="199"/>
                    </a:lnTo>
                    <a:lnTo>
                      <a:pt x="142" y="210"/>
                    </a:lnTo>
                    <a:lnTo>
                      <a:pt x="142" y="223"/>
                    </a:lnTo>
                    <a:lnTo>
                      <a:pt x="142" y="236"/>
                    </a:lnTo>
                    <a:lnTo>
                      <a:pt x="142" y="248"/>
                    </a:lnTo>
                    <a:lnTo>
                      <a:pt x="142" y="259"/>
                    </a:lnTo>
                    <a:lnTo>
                      <a:pt x="140" y="272"/>
                    </a:lnTo>
                    <a:lnTo>
                      <a:pt x="140" y="283"/>
                    </a:lnTo>
                    <a:lnTo>
                      <a:pt x="140" y="296"/>
                    </a:lnTo>
                    <a:lnTo>
                      <a:pt x="140" y="308"/>
                    </a:lnTo>
                    <a:lnTo>
                      <a:pt x="140" y="319"/>
                    </a:lnTo>
                    <a:lnTo>
                      <a:pt x="138" y="332"/>
                    </a:lnTo>
                    <a:lnTo>
                      <a:pt x="138" y="343"/>
                    </a:lnTo>
                    <a:lnTo>
                      <a:pt x="138" y="355"/>
                    </a:lnTo>
                    <a:lnTo>
                      <a:pt x="136" y="366"/>
                    </a:lnTo>
                    <a:lnTo>
                      <a:pt x="136" y="379"/>
                    </a:lnTo>
                    <a:lnTo>
                      <a:pt x="134" y="390"/>
                    </a:lnTo>
                    <a:lnTo>
                      <a:pt x="133" y="401"/>
                    </a:lnTo>
                    <a:lnTo>
                      <a:pt x="133" y="413"/>
                    </a:lnTo>
                    <a:lnTo>
                      <a:pt x="131" y="424"/>
                    </a:lnTo>
                    <a:lnTo>
                      <a:pt x="131" y="431"/>
                    </a:lnTo>
                    <a:lnTo>
                      <a:pt x="131" y="439"/>
                    </a:lnTo>
                    <a:lnTo>
                      <a:pt x="131" y="446"/>
                    </a:lnTo>
                    <a:lnTo>
                      <a:pt x="131" y="455"/>
                    </a:lnTo>
                    <a:lnTo>
                      <a:pt x="131" y="462"/>
                    </a:lnTo>
                    <a:lnTo>
                      <a:pt x="131" y="469"/>
                    </a:lnTo>
                    <a:lnTo>
                      <a:pt x="131" y="479"/>
                    </a:lnTo>
                    <a:lnTo>
                      <a:pt x="131" y="486"/>
                    </a:lnTo>
                    <a:lnTo>
                      <a:pt x="131" y="493"/>
                    </a:lnTo>
                    <a:lnTo>
                      <a:pt x="131" y="502"/>
                    </a:lnTo>
                    <a:lnTo>
                      <a:pt x="131" y="509"/>
                    </a:lnTo>
                    <a:lnTo>
                      <a:pt x="131" y="517"/>
                    </a:lnTo>
                    <a:lnTo>
                      <a:pt x="131" y="526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9" y="549"/>
                    </a:lnTo>
                    <a:lnTo>
                      <a:pt x="129" y="556"/>
                    </a:lnTo>
                    <a:lnTo>
                      <a:pt x="129" y="565"/>
                    </a:lnTo>
                    <a:lnTo>
                      <a:pt x="129" y="573"/>
                    </a:lnTo>
                    <a:lnTo>
                      <a:pt x="127" y="580"/>
                    </a:lnTo>
                    <a:lnTo>
                      <a:pt x="127" y="589"/>
                    </a:lnTo>
                    <a:lnTo>
                      <a:pt x="127" y="596"/>
                    </a:lnTo>
                    <a:lnTo>
                      <a:pt x="127" y="604"/>
                    </a:lnTo>
                    <a:lnTo>
                      <a:pt x="125" y="611"/>
                    </a:lnTo>
                    <a:lnTo>
                      <a:pt x="125" y="620"/>
                    </a:lnTo>
                    <a:lnTo>
                      <a:pt x="125" y="627"/>
                    </a:lnTo>
                    <a:lnTo>
                      <a:pt x="124" y="634"/>
                    </a:lnTo>
                    <a:lnTo>
                      <a:pt x="124" y="642"/>
                    </a:lnTo>
                    <a:lnTo>
                      <a:pt x="122" y="651"/>
                    </a:lnTo>
                    <a:lnTo>
                      <a:pt x="122" y="658"/>
                    </a:lnTo>
                    <a:lnTo>
                      <a:pt x="122" y="665"/>
                    </a:lnTo>
                    <a:lnTo>
                      <a:pt x="120" y="672"/>
                    </a:lnTo>
                    <a:lnTo>
                      <a:pt x="116" y="672"/>
                    </a:lnTo>
                    <a:lnTo>
                      <a:pt x="114" y="671"/>
                    </a:lnTo>
                    <a:lnTo>
                      <a:pt x="111" y="671"/>
                    </a:lnTo>
                    <a:lnTo>
                      <a:pt x="109" y="671"/>
                    </a:lnTo>
                    <a:lnTo>
                      <a:pt x="105" y="669"/>
                    </a:lnTo>
                    <a:lnTo>
                      <a:pt x="102" y="669"/>
                    </a:lnTo>
                    <a:lnTo>
                      <a:pt x="100" y="669"/>
                    </a:lnTo>
                    <a:lnTo>
                      <a:pt x="96" y="667"/>
                    </a:lnTo>
                    <a:lnTo>
                      <a:pt x="93" y="667"/>
                    </a:lnTo>
                    <a:lnTo>
                      <a:pt x="91" y="665"/>
                    </a:lnTo>
                    <a:lnTo>
                      <a:pt x="87" y="665"/>
                    </a:lnTo>
                    <a:lnTo>
                      <a:pt x="84" y="663"/>
                    </a:lnTo>
                    <a:lnTo>
                      <a:pt x="82" y="663"/>
                    </a:lnTo>
                    <a:lnTo>
                      <a:pt x="78" y="662"/>
                    </a:lnTo>
                    <a:lnTo>
                      <a:pt x="75" y="662"/>
                    </a:lnTo>
                    <a:lnTo>
                      <a:pt x="71" y="660"/>
                    </a:lnTo>
                    <a:lnTo>
                      <a:pt x="69" y="660"/>
                    </a:lnTo>
                    <a:lnTo>
                      <a:pt x="66" y="658"/>
                    </a:lnTo>
                    <a:lnTo>
                      <a:pt x="62" y="658"/>
                    </a:lnTo>
                    <a:lnTo>
                      <a:pt x="58" y="658"/>
                    </a:lnTo>
                    <a:lnTo>
                      <a:pt x="57" y="656"/>
                    </a:lnTo>
                    <a:lnTo>
                      <a:pt x="53" y="656"/>
                    </a:lnTo>
                    <a:lnTo>
                      <a:pt x="49" y="654"/>
                    </a:lnTo>
                    <a:lnTo>
                      <a:pt x="46" y="654"/>
                    </a:lnTo>
                    <a:lnTo>
                      <a:pt x="44" y="654"/>
                    </a:lnTo>
                    <a:lnTo>
                      <a:pt x="40" y="652"/>
                    </a:lnTo>
                    <a:lnTo>
                      <a:pt x="37" y="652"/>
                    </a:lnTo>
                    <a:lnTo>
                      <a:pt x="33" y="652"/>
                    </a:lnTo>
                    <a:lnTo>
                      <a:pt x="31" y="651"/>
                    </a:lnTo>
                    <a:lnTo>
                      <a:pt x="28" y="651"/>
                    </a:lnTo>
                    <a:lnTo>
                      <a:pt x="24" y="651"/>
                    </a:lnTo>
                    <a:lnTo>
                      <a:pt x="20" y="651"/>
                    </a:lnTo>
                    <a:lnTo>
                      <a:pt x="20" y="633"/>
                    </a:lnTo>
                    <a:lnTo>
                      <a:pt x="20" y="613"/>
                    </a:lnTo>
                    <a:lnTo>
                      <a:pt x="20" y="594"/>
                    </a:lnTo>
                    <a:lnTo>
                      <a:pt x="18" y="576"/>
                    </a:lnTo>
                    <a:lnTo>
                      <a:pt x="18" y="558"/>
                    </a:lnTo>
                    <a:lnTo>
                      <a:pt x="17" y="538"/>
                    </a:lnTo>
                    <a:lnTo>
                      <a:pt x="17" y="520"/>
                    </a:lnTo>
                    <a:lnTo>
                      <a:pt x="15" y="502"/>
                    </a:lnTo>
                    <a:lnTo>
                      <a:pt x="15" y="482"/>
                    </a:lnTo>
                    <a:lnTo>
                      <a:pt x="13" y="464"/>
                    </a:lnTo>
                    <a:lnTo>
                      <a:pt x="13" y="446"/>
                    </a:lnTo>
                    <a:lnTo>
                      <a:pt x="11" y="428"/>
                    </a:lnTo>
                    <a:lnTo>
                      <a:pt x="11" y="408"/>
                    </a:lnTo>
                    <a:lnTo>
                      <a:pt x="9" y="390"/>
                    </a:lnTo>
                    <a:lnTo>
                      <a:pt x="8" y="372"/>
                    </a:lnTo>
                    <a:lnTo>
                      <a:pt x="8" y="352"/>
                    </a:lnTo>
                    <a:lnTo>
                      <a:pt x="6" y="334"/>
                    </a:lnTo>
                    <a:lnTo>
                      <a:pt x="6" y="315"/>
                    </a:lnTo>
                    <a:lnTo>
                      <a:pt x="4" y="296"/>
                    </a:lnTo>
                    <a:lnTo>
                      <a:pt x="2" y="277"/>
                    </a:lnTo>
                    <a:lnTo>
                      <a:pt x="2" y="257"/>
                    </a:lnTo>
                    <a:lnTo>
                      <a:pt x="2" y="239"/>
                    </a:lnTo>
                    <a:lnTo>
                      <a:pt x="0" y="221"/>
                    </a:lnTo>
                    <a:lnTo>
                      <a:pt x="0" y="201"/>
                    </a:lnTo>
                    <a:lnTo>
                      <a:pt x="0" y="183"/>
                    </a:lnTo>
                    <a:lnTo>
                      <a:pt x="0" y="163"/>
                    </a:lnTo>
                    <a:lnTo>
                      <a:pt x="0" y="145"/>
                    </a:lnTo>
                    <a:lnTo>
                      <a:pt x="0" y="125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6" y="47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4" y="44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7" y="36"/>
                    </a:lnTo>
                    <a:lnTo>
                      <a:pt x="60" y="35"/>
                    </a:lnTo>
                    <a:lnTo>
                      <a:pt x="66" y="35"/>
                    </a:lnTo>
                    <a:lnTo>
                      <a:pt x="69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7" y="27"/>
                    </a:lnTo>
                    <a:lnTo>
                      <a:pt x="91" y="26"/>
                    </a:lnTo>
                    <a:lnTo>
                      <a:pt x="95" y="24"/>
                    </a:lnTo>
                    <a:lnTo>
                      <a:pt x="100" y="22"/>
                    </a:lnTo>
                    <a:lnTo>
                      <a:pt x="104" y="20"/>
                    </a:lnTo>
                    <a:lnTo>
                      <a:pt x="107" y="18"/>
                    </a:lnTo>
                    <a:lnTo>
                      <a:pt x="113" y="16"/>
                    </a:lnTo>
                    <a:lnTo>
                      <a:pt x="116" y="15"/>
                    </a:lnTo>
                    <a:lnTo>
                      <a:pt x="120" y="13"/>
                    </a:lnTo>
                    <a:lnTo>
                      <a:pt x="124" y="9"/>
                    </a:lnTo>
                    <a:lnTo>
                      <a:pt x="127" y="7"/>
                    </a:lnTo>
                    <a:lnTo>
                      <a:pt x="133" y="6"/>
                    </a:lnTo>
                    <a:lnTo>
                      <a:pt x="136" y="2"/>
                    </a:lnTo>
                    <a:lnTo>
                      <a:pt x="140" y="0"/>
                    </a:lnTo>
                    <a:lnTo>
                      <a:pt x="143" y="4"/>
                    </a:lnTo>
                    <a:lnTo>
                      <a:pt x="149" y="7"/>
                    </a:lnTo>
                    <a:lnTo>
                      <a:pt x="153" y="11"/>
                    </a:lnTo>
                    <a:lnTo>
                      <a:pt x="156" y="15"/>
                    </a:lnTo>
                    <a:lnTo>
                      <a:pt x="162" y="18"/>
                    </a:lnTo>
                    <a:lnTo>
                      <a:pt x="165" y="20"/>
                    </a:lnTo>
                    <a:lnTo>
                      <a:pt x="171" y="24"/>
                    </a:lnTo>
                    <a:lnTo>
                      <a:pt x="176" y="26"/>
                    </a:lnTo>
                    <a:lnTo>
                      <a:pt x="180" y="29"/>
                    </a:lnTo>
                    <a:lnTo>
                      <a:pt x="185" y="31"/>
                    </a:lnTo>
                    <a:lnTo>
                      <a:pt x="191" y="33"/>
                    </a:lnTo>
                    <a:lnTo>
                      <a:pt x="194" y="36"/>
                    </a:lnTo>
                    <a:lnTo>
                      <a:pt x="200" y="38"/>
                    </a:lnTo>
                    <a:lnTo>
                      <a:pt x="205" y="40"/>
                    </a:lnTo>
                    <a:lnTo>
                      <a:pt x="209" y="42"/>
                    </a:lnTo>
                    <a:lnTo>
                      <a:pt x="214" y="44"/>
                    </a:lnTo>
                    <a:lnTo>
                      <a:pt x="220" y="45"/>
                    </a:lnTo>
                    <a:lnTo>
                      <a:pt x="225" y="47"/>
                    </a:lnTo>
                    <a:lnTo>
                      <a:pt x="230" y="47"/>
                    </a:lnTo>
                    <a:lnTo>
                      <a:pt x="236" y="49"/>
                    </a:lnTo>
                    <a:lnTo>
                      <a:pt x="241" y="51"/>
                    </a:lnTo>
                    <a:lnTo>
                      <a:pt x="247" y="51"/>
                    </a:lnTo>
                    <a:lnTo>
                      <a:pt x="252" y="53"/>
                    </a:lnTo>
                    <a:lnTo>
                      <a:pt x="258" y="53"/>
                    </a:lnTo>
                    <a:lnTo>
                      <a:pt x="263" y="55"/>
                    </a:lnTo>
                    <a:lnTo>
                      <a:pt x="268" y="55"/>
                    </a:lnTo>
                    <a:lnTo>
                      <a:pt x="274" y="55"/>
                    </a:lnTo>
                    <a:lnTo>
                      <a:pt x="279" y="56"/>
                    </a:lnTo>
                    <a:lnTo>
                      <a:pt x="285" y="56"/>
                    </a:lnTo>
                    <a:lnTo>
                      <a:pt x="290" y="56"/>
                    </a:lnTo>
                    <a:lnTo>
                      <a:pt x="296" y="5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4997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4293" y="1572"/>
                <a:ext cx="60" cy="38"/>
              </a:xfrm>
              <a:custGeom>
                <a:avLst/>
                <a:gdLst>
                  <a:gd name="T0" fmla="*/ 1 w 119"/>
                  <a:gd name="T1" fmla="*/ 1 h 74"/>
                  <a:gd name="T2" fmla="*/ 1 w 119"/>
                  <a:gd name="T3" fmla="*/ 1 h 74"/>
                  <a:gd name="T4" fmla="*/ 1 w 119"/>
                  <a:gd name="T5" fmla="*/ 1 h 74"/>
                  <a:gd name="T6" fmla="*/ 1 w 119"/>
                  <a:gd name="T7" fmla="*/ 1 h 74"/>
                  <a:gd name="T8" fmla="*/ 1 w 119"/>
                  <a:gd name="T9" fmla="*/ 1 h 74"/>
                  <a:gd name="T10" fmla="*/ 1 w 119"/>
                  <a:gd name="T11" fmla="*/ 1 h 74"/>
                  <a:gd name="T12" fmla="*/ 1 w 119"/>
                  <a:gd name="T13" fmla="*/ 1 h 74"/>
                  <a:gd name="T14" fmla="*/ 1 w 119"/>
                  <a:gd name="T15" fmla="*/ 1 h 74"/>
                  <a:gd name="T16" fmla="*/ 1 w 119"/>
                  <a:gd name="T17" fmla="*/ 1 h 74"/>
                  <a:gd name="T18" fmla="*/ 1 w 119"/>
                  <a:gd name="T19" fmla="*/ 1 h 74"/>
                  <a:gd name="T20" fmla="*/ 1 w 119"/>
                  <a:gd name="T21" fmla="*/ 1 h 74"/>
                  <a:gd name="T22" fmla="*/ 1 w 119"/>
                  <a:gd name="T23" fmla="*/ 1 h 74"/>
                  <a:gd name="T24" fmla="*/ 1 w 119"/>
                  <a:gd name="T25" fmla="*/ 1 h 74"/>
                  <a:gd name="T26" fmla="*/ 1 w 119"/>
                  <a:gd name="T27" fmla="*/ 1 h 74"/>
                  <a:gd name="T28" fmla="*/ 1 w 119"/>
                  <a:gd name="T29" fmla="*/ 1 h 74"/>
                  <a:gd name="T30" fmla="*/ 1 w 119"/>
                  <a:gd name="T31" fmla="*/ 1 h 74"/>
                  <a:gd name="T32" fmla="*/ 1 w 119"/>
                  <a:gd name="T33" fmla="*/ 1 h 74"/>
                  <a:gd name="T34" fmla="*/ 1 w 119"/>
                  <a:gd name="T35" fmla="*/ 1 h 74"/>
                  <a:gd name="T36" fmla="*/ 1 w 119"/>
                  <a:gd name="T37" fmla="*/ 1 h 74"/>
                  <a:gd name="T38" fmla="*/ 0 w 119"/>
                  <a:gd name="T39" fmla="*/ 1 h 74"/>
                  <a:gd name="T40" fmla="*/ 0 w 119"/>
                  <a:gd name="T41" fmla="*/ 1 h 74"/>
                  <a:gd name="T42" fmla="*/ 0 w 119"/>
                  <a:gd name="T43" fmla="*/ 1 h 74"/>
                  <a:gd name="T44" fmla="*/ 0 w 119"/>
                  <a:gd name="T45" fmla="*/ 1 h 74"/>
                  <a:gd name="T46" fmla="*/ 0 w 119"/>
                  <a:gd name="T47" fmla="*/ 1 h 74"/>
                  <a:gd name="T48" fmla="*/ 0 w 119"/>
                  <a:gd name="T49" fmla="*/ 1 h 74"/>
                  <a:gd name="T50" fmla="*/ 0 w 119"/>
                  <a:gd name="T51" fmla="*/ 1 h 74"/>
                  <a:gd name="T52" fmla="*/ 0 w 119"/>
                  <a:gd name="T53" fmla="*/ 1 h 74"/>
                  <a:gd name="T54" fmla="*/ 0 w 119"/>
                  <a:gd name="T55" fmla="*/ 1 h 74"/>
                  <a:gd name="T56" fmla="*/ 0 w 119"/>
                  <a:gd name="T57" fmla="*/ 1 h 74"/>
                  <a:gd name="T58" fmla="*/ 1 w 119"/>
                  <a:gd name="T59" fmla="*/ 1 h 74"/>
                  <a:gd name="T60" fmla="*/ 1 w 119"/>
                  <a:gd name="T61" fmla="*/ 1 h 74"/>
                  <a:gd name="T62" fmla="*/ 1 w 119"/>
                  <a:gd name="T63" fmla="*/ 1 h 74"/>
                  <a:gd name="T64" fmla="*/ 1 w 119"/>
                  <a:gd name="T65" fmla="*/ 1 h 74"/>
                  <a:gd name="T66" fmla="*/ 1 w 119"/>
                  <a:gd name="T67" fmla="*/ 0 h 74"/>
                  <a:gd name="T68" fmla="*/ 1 w 119"/>
                  <a:gd name="T69" fmla="*/ 0 h 74"/>
                  <a:gd name="T70" fmla="*/ 1 w 119"/>
                  <a:gd name="T71" fmla="*/ 0 h 74"/>
                  <a:gd name="T72" fmla="*/ 1 w 119"/>
                  <a:gd name="T73" fmla="*/ 0 h 74"/>
                  <a:gd name="T74" fmla="*/ 1 w 119"/>
                  <a:gd name="T75" fmla="*/ 0 h 74"/>
                  <a:gd name="T76" fmla="*/ 1 w 119"/>
                  <a:gd name="T77" fmla="*/ 0 h 74"/>
                  <a:gd name="T78" fmla="*/ 1 w 119"/>
                  <a:gd name="T79" fmla="*/ 0 h 74"/>
                  <a:gd name="T80" fmla="*/ 1 w 119"/>
                  <a:gd name="T81" fmla="*/ 0 h 74"/>
                  <a:gd name="T82" fmla="*/ 1 w 119"/>
                  <a:gd name="T83" fmla="*/ 0 h 74"/>
                  <a:gd name="T84" fmla="*/ 1 w 119"/>
                  <a:gd name="T85" fmla="*/ 0 h 74"/>
                  <a:gd name="T86" fmla="*/ 1 w 119"/>
                  <a:gd name="T87" fmla="*/ 0 h 74"/>
                  <a:gd name="T88" fmla="*/ 1 w 119"/>
                  <a:gd name="T89" fmla="*/ 0 h 74"/>
                  <a:gd name="T90" fmla="*/ 1 w 119"/>
                  <a:gd name="T91" fmla="*/ 0 h 74"/>
                  <a:gd name="T92" fmla="*/ 1 w 119"/>
                  <a:gd name="T93" fmla="*/ 0 h 74"/>
                  <a:gd name="T94" fmla="*/ 1 w 119"/>
                  <a:gd name="T95" fmla="*/ 0 h 74"/>
                  <a:gd name="T96" fmla="*/ 1 w 119"/>
                  <a:gd name="T97" fmla="*/ 1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4"/>
                  <a:gd name="T149" fmla="*/ 119 w 11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4">
                    <a:moveTo>
                      <a:pt x="119" y="72"/>
                    </a:moveTo>
                    <a:lnTo>
                      <a:pt x="116" y="72"/>
                    </a:lnTo>
                    <a:lnTo>
                      <a:pt x="114" y="72"/>
                    </a:lnTo>
                    <a:lnTo>
                      <a:pt x="110" y="74"/>
                    </a:lnTo>
                    <a:lnTo>
                      <a:pt x="107" y="74"/>
                    </a:lnTo>
                    <a:lnTo>
                      <a:pt x="103" y="74"/>
                    </a:lnTo>
                    <a:lnTo>
                      <a:pt x="99" y="74"/>
                    </a:lnTo>
                    <a:lnTo>
                      <a:pt x="96" y="74"/>
                    </a:lnTo>
                    <a:lnTo>
                      <a:pt x="92" y="74"/>
                    </a:lnTo>
                    <a:lnTo>
                      <a:pt x="88" y="74"/>
                    </a:lnTo>
                    <a:lnTo>
                      <a:pt x="85" y="74"/>
                    </a:lnTo>
                    <a:lnTo>
                      <a:pt x="81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7" y="74"/>
                    </a:lnTo>
                    <a:lnTo>
                      <a:pt x="63" y="74"/>
                    </a:lnTo>
                    <a:lnTo>
                      <a:pt x="59" y="74"/>
                    </a:lnTo>
                    <a:lnTo>
                      <a:pt x="56" y="74"/>
                    </a:lnTo>
                    <a:lnTo>
                      <a:pt x="52" y="74"/>
                    </a:lnTo>
                    <a:lnTo>
                      <a:pt x="49" y="74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4"/>
                    </a:lnTo>
                    <a:lnTo>
                      <a:pt x="32" y="74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4" y="74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19" y="7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5244" y="1601"/>
                <a:ext cx="92" cy="24"/>
              </a:xfrm>
              <a:custGeom>
                <a:avLst/>
                <a:gdLst>
                  <a:gd name="T0" fmla="*/ 1 w 184"/>
                  <a:gd name="T1" fmla="*/ 0 h 49"/>
                  <a:gd name="T2" fmla="*/ 1 w 184"/>
                  <a:gd name="T3" fmla="*/ 0 h 49"/>
                  <a:gd name="T4" fmla="*/ 1 w 184"/>
                  <a:gd name="T5" fmla="*/ 0 h 49"/>
                  <a:gd name="T6" fmla="*/ 1 w 184"/>
                  <a:gd name="T7" fmla="*/ 0 h 49"/>
                  <a:gd name="T8" fmla="*/ 1 w 184"/>
                  <a:gd name="T9" fmla="*/ 0 h 49"/>
                  <a:gd name="T10" fmla="*/ 1 w 184"/>
                  <a:gd name="T11" fmla="*/ 0 h 49"/>
                  <a:gd name="T12" fmla="*/ 1 w 184"/>
                  <a:gd name="T13" fmla="*/ 0 h 49"/>
                  <a:gd name="T14" fmla="*/ 1 w 184"/>
                  <a:gd name="T15" fmla="*/ 0 h 49"/>
                  <a:gd name="T16" fmla="*/ 1 w 184"/>
                  <a:gd name="T17" fmla="*/ 0 h 49"/>
                  <a:gd name="T18" fmla="*/ 1 w 184"/>
                  <a:gd name="T19" fmla="*/ 0 h 49"/>
                  <a:gd name="T20" fmla="*/ 1 w 184"/>
                  <a:gd name="T21" fmla="*/ 0 h 49"/>
                  <a:gd name="T22" fmla="*/ 1 w 184"/>
                  <a:gd name="T23" fmla="*/ 0 h 49"/>
                  <a:gd name="T24" fmla="*/ 1 w 184"/>
                  <a:gd name="T25" fmla="*/ 0 h 49"/>
                  <a:gd name="T26" fmla="*/ 1 w 184"/>
                  <a:gd name="T27" fmla="*/ 0 h 49"/>
                  <a:gd name="T28" fmla="*/ 1 w 184"/>
                  <a:gd name="T29" fmla="*/ 0 h 49"/>
                  <a:gd name="T30" fmla="*/ 1 w 184"/>
                  <a:gd name="T31" fmla="*/ 0 h 49"/>
                  <a:gd name="T32" fmla="*/ 1 w 184"/>
                  <a:gd name="T33" fmla="*/ 0 h 49"/>
                  <a:gd name="T34" fmla="*/ 1 w 184"/>
                  <a:gd name="T35" fmla="*/ 0 h 49"/>
                  <a:gd name="T36" fmla="*/ 1 w 184"/>
                  <a:gd name="T37" fmla="*/ 0 h 49"/>
                  <a:gd name="T38" fmla="*/ 1 w 184"/>
                  <a:gd name="T39" fmla="*/ 0 h 49"/>
                  <a:gd name="T40" fmla="*/ 1 w 184"/>
                  <a:gd name="T41" fmla="*/ 0 h 49"/>
                  <a:gd name="T42" fmla="*/ 0 w 184"/>
                  <a:gd name="T43" fmla="*/ 0 h 49"/>
                  <a:gd name="T44" fmla="*/ 0 w 184"/>
                  <a:gd name="T45" fmla="*/ 0 h 49"/>
                  <a:gd name="T46" fmla="*/ 0 w 184"/>
                  <a:gd name="T47" fmla="*/ 0 h 49"/>
                  <a:gd name="T48" fmla="*/ 1 w 184"/>
                  <a:gd name="T49" fmla="*/ 0 h 49"/>
                  <a:gd name="T50" fmla="*/ 1 w 184"/>
                  <a:gd name="T51" fmla="*/ 0 h 49"/>
                  <a:gd name="T52" fmla="*/ 1 w 184"/>
                  <a:gd name="T53" fmla="*/ 0 h 49"/>
                  <a:gd name="T54" fmla="*/ 1 w 184"/>
                  <a:gd name="T55" fmla="*/ 0 h 49"/>
                  <a:gd name="T56" fmla="*/ 1 w 184"/>
                  <a:gd name="T57" fmla="*/ 0 h 49"/>
                  <a:gd name="T58" fmla="*/ 1 w 184"/>
                  <a:gd name="T59" fmla="*/ 0 h 49"/>
                  <a:gd name="T60" fmla="*/ 1 w 184"/>
                  <a:gd name="T61" fmla="*/ 0 h 49"/>
                  <a:gd name="T62" fmla="*/ 1 w 184"/>
                  <a:gd name="T63" fmla="*/ 0 h 49"/>
                  <a:gd name="T64" fmla="*/ 1 w 184"/>
                  <a:gd name="T65" fmla="*/ 0 h 49"/>
                  <a:gd name="T66" fmla="*/ 1 w 184"/>
                  <a:gd name="T67" fmla="*/ 0 h 49"/>
                  <a:gd name="T68" fmla="*/ 1 w 184"/>
                  <a:gd name="T69" fmla="*/ 0 h 49"/>
                  <a:gd name="T70" fmla="*/ 1 w 184"/>
                  <a:gd name="T71" fmla="*/ 0 h 49"/>
                  <a:gd name="T72" fmla="*/ 1 w 184"/>
                  <a:gd name="T73" fmla="*/ 0 h 49"/>
                  <a:gd name="T74" fmla="*/ 1 w 184"/>
                  <a:gd name="T75" fmla="*/ 0 h 49"/>
                  <a:gd name="T76" fmla="*/ 1 w 184"/>
                  <a:gd name="T77" fmla="*/ 0 h 49"/>
                  <a:gd name="T78" fmla="*/ 1 w 184"/>
                  <a:gd name="T79" fmla="*/ 0 h 49"/>
                  <a:gd name="T80" fmla="*/ 1 w 184"/>
                  <a:gd name="T81" fmla="*/ 0 h 49"/>
                  <a:gd name="T82" fmla="*/ 1 w 184"/>
                  <a:gd name="T83" fmla="*/ 0 h 49"/>
                  <a:gd name="T84" fmla="*/ 1 w 184"/>
                  <a:gd name="T85" fmla="*/ 0 h 49"/>
                  <a:gd name="T86" fmla="*/ 1 w 184"/>
                  <a:gd name="T87" fmla="*/ 0 h 49"/>
                  <a:gd name="T88" fmla="*/ 1 w 184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4"/>
                  <a:gd name="T136" fmla="*/ 0 h 49"/>
                  <a:gd name="T137" fmla="*/ 184 w 184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4" h="49">
                    <a:moveTo>
                      <a:pt x="184" y="47"/>
                    </a:moveTo>
                    <a:lnTo>
                      <a:pt x="179" y="47"/>
                    </a:lnTo>
                    <a:lnTo>
                      <a:pt x="175" y="47"/>
                    </a:lnTo>
                    <a:lnTo>
                      <a:pt x="170" y="47"/>
                    </a:lnTo>
                    <a:lnTo>
                      <a:pt x="166" y="47"/>
                    </a:lnTo>
                    <a:lnTo>
                      <a:pt x="161" y="47"/>
                    </a:lnTo>
                    <a:lnTo>
                      <a:pt x="157" y="47"/>
                    </a:lnTo>
                    <a:lnTo>
                      <a:pt x="152" y="47"/>
                    </a:lnTo>
                    <a:lnTo>
                      <a:pt x="148" y="49"/>
                    </a:lnTo>
                    <a:lnTo>
                      <a:pt x="143" y="49"/>
                    </a:lnTo>
                    <a:lnTo>
                      <a:pt x="139" y="49"/>
                    </a:lnTo>
                    <a:lnTo>
                      <a:pt x="134" y="49"/>
                    </a:lnTo>
                    <a:lnTo>
                      <a:pt x="128" y="49"/>
                    </a:lnTo>
                    <a:lnTo>
                      <a:pt x="125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1" y="49"/>
                    </a:lnTo>
                    <a:lnTo>
                      <a:pt x="97" y="47"/>
                    </a:lnTo>
                    <a:lnTo>
                      <a:pt x="92" y="47"/>
                    </a:lnTo>
                    <a:lnTo>
                      <a:pt x="88" y="47"/>
                    </a:lnTo>
                    <a:lnTo>
                      <a:pt x="83" y="47"/>
                    </a:lnTo>
                    <a:lnTo>
                      <a:pt x="79" y="45"/>
                    </a:lnTo>
                    <a:lnTo>
                      <a:pt x="76" y="45"/>
                    </a:lnTo>
                    <a:lnTo>
                      <a:pt x="70" y="44"/>
                    </a:lnTo>
                    <a:lnTo>
                      <a:pt x="67" y="42"/>
                    </a:lnTo>
                    <a:lnTo>
                      <a:pt x="63" y="42"/>
                    </a:lnTo>
                    <a:lnTo>
                      <a:pt x="59" y="40"/>
                    </a:lnTo>
                    <a:lnTo>
                      <a:pt x="54" y="38"/>
                    </a:lnTo>
                    <a:lnTo>
                      <a:pt x="50" y="36"/>
                    </a:lnTo>
                    <a:lnTo>
                      <a:pt x="47" y="35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5" y="11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6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2" y="2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101" y="6"/>
                    </a:lnTo>
                    <a:lnTo>
                      <a:pt x="105" y="7"/>
                    </a:lnTo>
                    <a:lnTo>
                      <a:pt x="106" y="9"/>
                    </a:lnTo>
                    <a:lnTo>
                      <a:pt x="110" y="11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9" y="15"/>
                    </a:lnTo>
                    <a:lnTo>
                      <a:pt x="121" y="16"/>
                    </a:lnTo>
                    <a:lnTo>
                      <a:pt x="125" y="18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4" y="22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43" y="26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155" y="31"/>
                    </a:lnTo>
                    <a:lnTo>
                      <a:pt x="157" y="33"/>
                    </a:lnTo>
                    <a:lnTo>
                      <a:pt x="161" y="35"/>
                    </a:lnTo>
                    <a:lnTo>
                      <a:pt x="164" y="36"/>
                    </a:lnTo>
                    <a:lnTo>
                      <a:pt x="166" y="38"/>
                    </a:lnTo>
                    <a:lnTo>
                      <a:pt x="170" y="38"/>
                    </a:lnTo>
                    <a:lnTo>
                      <a:pt x="172" y="40"/>
                    </a:lnTo>
                    <a:lnTo>
                      <a:pt x="175" y="42"/>
                    </a:lnTo>
                    <a:lnTo>
                      <a:pt x="179" y="44"/>
                    </a:lnTo>
                    <a:lnTo>
                      <a:pt x="181" y="45"/>
                    </a:lnTo>
                    <a:lnTo>
                      <a:pt x="184" y="4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112" y="1602"/>
                <a:ext cx="96" cy="26"/>
              </a:xfrm>
              <a:custGeom>
                <a:avLst/>
                <a:gdLst>
                  <a:gd name="T0" fmla="*/ 1 w 194"/>
                  <a:gd name="T1" fmla="*/ 1 h 51"/>
                  <a:gd name="T2" fmla="*/ 1 w 194"/>
                  <a:gd name="T3" fmla="*/ 1 h 51"/>
                  <a:gd name="T4" fmla="*/ 1 w 194"/>
                  <a:gd name="T5" fmla="*/ 1 h 51"/>
                  <a:gd name="T6" fmla="*/ 1 w 194"/>
                  <a:gd name="T7" fmla="*/ 1 h 51"/>
                  <a:gd name="T8" fmla="*/ 1 w 194"/>
                  <a:gd name="T9" fmla="*/ 1 h 51"/>
                  <a:gd name="T10" fmla="*/ 1 w 194"/>
                  <a:gd name="T11" fmla="*/ 1 h 51"/>
                  <a:gd name="T12" fmla="*/ 1 w 194"/>
                  <a:gd name="T13" fmla="*/ 1 h 51"/>
                  <a:gd name="T14" fmla="*/ 1 w 194"/>
                  <a:gd name="T15" fmla="*/ 1 h 51"/>
                  <a:gd name="T16" fmla="*/ 1 w 194"/>
                  <a:gd name="T17" fmla="*/ 1 h 51"/>
                  <a:gd name="T18" fmla="*/ 1 w 194"/>
                  <a:gd name="T19" fmla="*/ 1 h 51"/>
                  <a:gd name="T20" fmla="*/ 1 w 194"/>
                  <a:gd name="T21" fmla="*/ 1 h 51"/>
                  <a:gd name="T22" fmla="*/ 1 w 194"/>
                  <a:gd name="T23" fmla="*/ 1 h 51"/>
                  <a:gd name="T24" fmla="*/ 1 w 194"/>
                  <a:gd name="T25" fmla="*/ 1 h 51"/>
                  <a:gd name="T26" fmla="*/ 1 w 194"/>
                  <a:gd name="T27" fmla="*/ 1 h 51"/>
                  <a:gd name="T28" fmla="*/ 0 w 194"/>
                  <a:gd name="T29" fmla="*/ 1 h 51"/>
                  <a:gd name="T30" fmla="*/ 0 w 194"/>
                  <a:gd name="T31" fmla="*/ 1 h 51"/>
                  <a:gd name="T32" fmla="*/ 0 w 194"/>
                  <a:gd name="T33" fmla="*/ 1 h 51"/>
                  <a:gd name="T34" fmla="*/ 0 w 194"/>
                  <a:gd name="T35" fmla="*/ 1 h 51"/>
                  <a:gd name="T36" fmla="*/ 0 w 194"/>
                  <a:gd name="T37" fmla="*/ 1 h 51"/>
                  <a:gd name="T38" fmla="*/ 0 w 194"/>
                  <a:gd name="T39" fmla="*/ 1 h 51"/>
                  <a:gd name="T40" fmla="*/ 0 w 194"/>
                  <a:gd name="T41" fmla="*/ 1 h 51"/>
                  <a:gd name="T42" fmla="*/ 0 w 194"/>
                  <a:gd name="T43" fmla="*/ 1 h 51"/>
                  <a:gd name="T44" fmla="*/ 0 w 194"/>
                  <a:gd name="T45" fmla="*/ 1 h 51"/>
                  <a:gd name="T46" fmla="*/ 0 w 194"/>
                  <a:gd name="T47" fmla="*/ 1 h 51"/>
                  <a:gd name="T48" fmla="*/ 0 w 194"/>
                  <a:gd name="T49" fmla="*/ 1 h 51"/>
                  <a:gd name="T50" fmla="*/ 0 w 194"/>
                  <a:gd name="T51" fmla="*/ 1 h 51"/>
                  <a:gd name="T52" fmla="*/ 0 w 194"/>
                  <a:gd name="T53" fmla="*/ 1 h 51"/>
                  <a:gd name="T54" fmla="*/ 0 w 194"/>
                  <a:gd name="T55" fmla="*/ 1 h 51"/>
                  <a:gd name="T56" fmla="*/ 0 w 194"/>
                  <a:gd name="T57" fmla="*/ 1 h 51"/>
                  <a:gd name="T58" fmla="*/ 0 w 194"/>
                  <a:gd name="T59" fmla="*/ 1 h 51"/>
                  <a:gd name="T60" fmla="*/ 0 w 194"/>
                  <a:gd name="T61" fmla="*/ 1 h 51"/>
                  <a:gd name="T62" fmla="*/ 0 w 194"/>
                  <a:gd name="T63" fmla="*/ 1 h 51"/>
                  <a:gd name="T64" fmla="*/ 0 w 194"/>
                  <a:gd name="T65" fmla="*/ 1 h 51"/>
                  <a:gd name="T66" fmla="*/ 0 w 194"/>
                  <a:gd name="T67" fmla="*/ 1 h 51"/>
                  <a:gd name="T68" fmla="*/ 0 w 194"/>
                  <a:gd name="T69" fmla="*/ 1 h 51"/>
                  <a:gd name="T70" fmla="*/ 0 w 194"/>
                  <a:gd name="T71" fmla="*/ 1 h 51"/>
                  <a:gd name="T72" fmla="*/ 0 w 194"/>
                  <a:gd name="T73" fmla="*/ 0 h 51"/>
                  <a:gd name="T74" fmla="*/ 0 w 194"/>
                  <a:gd name="T75" fmla="*/ 1 h 51"/>
                  <a:gd name="T76" fmla="*/ 0 w 194"/>
                  <a:gd name="T77" fmla="*/ 1 h 51"/>
                  <a:gd name="T78" fmla="*/ 1 w 194"/>
                  <a:gd name="T79" fmla="*/ 1 h 51"/>
                  <a:gd name="T80" fmla="*/ 1 w 194"/>
                  <a:gd name="T81" fmla="*/ 1 h 51"/>
                  <a:gd name="T82" fmla="*/ 1 w 194"/>
                  <a:gd name="T83" fmla="*/ 1 h 51"/>
                  <a:gd name="T84" fmla="*/ 1 w 194"/>
                  <a:gd name="T85" fmla="*/ 1 h 51"/>
                  <a:gd name="T86" fmla="*/ 1 w 194"/>
                  <a:gd name="T87" fmla="*/ 1 h 51"/>
                  <a:gd name="T88" fmla="*/ 1 w 194"/>
                  <a:gd name="T89" fmla="*/ 1 h 51"/>
                  <a:gd name="T90" fmla="*/ 1 w 194"/>
                  <a:gd name="T91" fmla="*/ 1 h 51"/>
                  <a:gd name="T92" fmla="*/ 1 w 194"/>
                  <a:gd name="T93" fmla="*/ 1 h 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51"/>
                  <a:gd name="T143" fmla="*/ 194 w 194"/>
                  <a:gd name="T144" fmla="*/ 51 h 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51">
                    <a:moveTo>
                      <a:pt x="194" y="27"/>
                    </a:moveTo>
                    <a:lnTo>
                      <a:pt x="194" y="41"/>
                    </a:lnTo>
                    <a:lnTo>
                      <a:pt x="192" y="41"/>
                    </a:lnTo>
                    <a:lnTo>
                      <a:pt x="190" y="41"/>
                    </a:lnTo>
                    <a:lnTo>
                      <a:pt x="188" y="41"/>
                    </a:lnTo>
                    <a:lnTo>
                      <a:pt x="187" y="41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3" y="43"/>
                    </a:lnTo>
                    <a:lnTo>
                      <a:pt x="181" y="43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8" y="45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5"/>
                    </a:lnTo>
                    <a:lnTo>
                      <a:pt x="170" y="45"/>
                    </a:lnTo>
                    <a:lnTo>
                      <a:pt x="169" y="45"/>
                    </a:lnTo>
                    <a:lnTo>
                      <a:pt x="167" y="45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59" y="40"/>
                    </a:lnTo>
                    <a:lnTo>
                      <a:pt x="159" y="38"/>
                    </a:lnTo>
                    <a:lnTo>
                      <a:pt x="158" y="38"/>
                    </a:lnTo>
                    <a:lnTo>
                      <a:pt x="156" y="36"/>
                    </a:lnTo>
                    <a:lnTo>
                      <a:pt x="154" y="36"/>
                    </a:lnTo>
                    <a:lnTo>
                      <a:pt x="152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7" y="38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4" y="45"/>
                    </a:lnTo>
                    <a:lnTo>
                      <a:pt x="132" y="45"/>
                    </a:lnTo>
                    <a:lnTo>
                      <a:pt x="131" y="47"/>
                    </a:lnTo>
                    <a:lnTo>
                      <a:pt x="129" y="47"/>
                    </a:lnTo>
                    <a:lnTo>
                      <a:pt x="127" y="49"/>
                    </a:lnTo>
                    <a:lnTo>
                      <a:pt x="125" y="49"/>
                    </a:lnTo>
                    <a:lnTo>
                      <a:pt x="123" y="49"/>
                    </a:lnTo>
                    <a:lnTo>
                      <a:pt x="120" y="49"/>
                    </a:lnTo>
                    <a:lnTo>
                      <a:pt x="116" y="49"/>
                    </a:lnTo>
                    <a:lnTo>
                      <a:pt x="112" y="51"/>
                    </a:lnTo>
                    <a:lnTo>
                      <a:pt x="109" y="51"/>
                    </a:lnTo>
                    <a:lnTo>
                      <a:pt x="105" y="51"/>
                    </a:lnTo>
                    <a:lnTo>
                      <a:pt x="102" y="51"/>
                    </a:lnTo>
                    <a:lnTo>
                      <a:pt x="98" y="51"/>
                    </a:lnTo>
                    <a:lnTo>
                      <a:pt x="94" y="51"/>
                    </a:lnTo>
                    <a:lnTo>
                      <a:pt x="91" y="51"/>
                    </a:lnTo>
                    <a:lnTo>
                      <a:pt x="87" y="51"/>
                    </a:lnTo>
                    <a:lnTo>
                      <a:pt x="82" y="51"/>
                    </a:lnTo>
                    <a:lnTo>
                      <a:pt x="78" y="51"/>
                    </a:lnTo>
                    <a:lnTo>
                      <a:pt x="74" y="51"/>
                    </a:lnTo>
                    <a:lnTo>
                      <a:pt x="71" y="51"/>
                    </a:lnTo>
                    <a:lnTo>
                      <a:pt x="67" y="51"/>
                    </a:lnTo>
                    <a:lnTo>
                      <a:pt x="63" y="51"/>
                    </a:lnTo>
                    <a:lnTo>
                      <a:pt x="60" y="51"/>
                    </a:lnTo>
                    <a:lnTo>
                      <a:pt x="54" y="51"/>
                    </a:lnTo>
                    <a:lnTo>
                      <a:pt x="51" y="51"/>
                    </a:lnTo>
                    <a:lnTo>
                      <a:pt x="47" y="51"/>
                    </a:lnTo>
                    <a:lnTo>
                      <a:pt x="44" y="51"/>
                    </a:lnTo>
                    <a:lnTo>
                      <a:pt x="40" y="51"/>
                    </a:lnTo>
                    <a:lnTo>
                      <a:pt x="35" y="51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51"/>
                    </a:lnTo>
                    <a:lnTo>
                      <a:pt x="4" y="51"/>
                    </a:lnTo>
                    <a:lnTo>
                      <a:pt x="0" y="51"/>
                    </a:lnTo>
                    <a:lnTo>
                      <a:pt x="4" y="49"/>
                    </a:lnTo>
                    <a:lnTo>
                      <a:pt x="7" y="47"/>
                    </a:lnTo>
                    <a:lnTo>
                      <a:pt x="11" y="45"/>
                    </a:lnTo>
                    <a:lnTo>
                      <a:pt x="13" y="43"/>
                    </a:lnTo>
                    <a:lnTo>
                      <a:pt x="16" y="41"/>
                    </a:lnTo>
                    <a:lnTo>
                      <a:pt x="20" y="41"/>
                    </a:lnTo>
                    <a:lnTo>
                      <a:pt x="24" y="40"/>
                    </a:lnTo>
                    <a:lnTo>
                      <a:pt x="27" y="38"/>
                    </a:lnTo>
                    <a:lnTo>
                      <a:pt x="31" y="36"/>
                    </a:lnTo>
                    <a:lnTo>
                      <a:pt x="35" y="34"/>
                    </a:lnTo>
                    <a:lnTo>
                      <a:pt x="36" y="32"/>
                    </a:lnTo>
                    <a:lnTo>
                      <a:pt x="40" y="32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51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60" y="22"/>
                    </a:lnTo>
                    <a:lnTo>
                      <a:pt x="63" y="20"/>
                    </a:lnTo>
                    <a:lnTo>
                      <a:pt x="67" y="18"/>
                    </a:lnTo>
                    <a:lnTo>
                      <a:pt x="71" y="18"/>
                    </a:lnTo>
                    <a:lnTo>
                      <a:pt x="74" y="16"/>
                    </a:lnTo>
                    <a:lnTo>
                      <a:pt x="76" y="14"/>
                    </a:lnTo>
                    <a:lnTo>
                      <a:pt x="80" y="12"/>
                    </a:lnTo>
                    <a:lnTo>
                      <a:pt x="83" y="11"/>
                    </a:lnTo>
                    <a:lnTo>
                      <a:pt x="87" y="9"/>
                    </a:lnTo>
                    <a:lnTo>
                      <a:pt x="91" y="7"/>
                    </a:lnTo>
                    <a:lnTo>
                      <a:pt x="94" y="5"/>
                    </a:lnTo>
                    <a:lnTo>
                      <a:pt x="96" y="3"/>
                    </a:lnTo>
                    <a:lnTo>
                      <a:pt x="100" y="3"/>
                    </a:lnTo>
                    <a:lnTo>
                      <a:pt x="103" y="2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0" y="3"/>
                    </a:lnTo>
                    <a:lnTo>
                      <a:pt x="123" y="3"/>
                    </a:lnTo>
                    <a:lnTo>
                      <a:pt x="125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4" y="7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3" y="9"/>
                    </a:lnTo>
                    <a:lnTo>
                      <a:pt x="145" y="9"/>
                    </a:lnTo>
                    <a:lnTo>
                      <a:pt x="149" y="9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8" y="11"/>
                    </a:lnTo>
                    <a:lnTo>
                      <a:pt x="159" y="12"/>
                    </a:lnTo>
                    <a:lnTo>
                      <a:pt x="163" y="12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8" y="18"/>
                    </a:lnTo>
                    <a:lnTo>
                      <a:pt x="179" y="18"/>
                    </a:lnTo>
                    <a:lnTo>
                      <a:pt x="181" y="20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90" y="23"/>
                    </a:lnTo>
                    <a:lnTo>
                      <a:pt x="192" y="25"/>
                    </a:lnTo>
                    <a:lnTo>
                      <a:pt x="194" y="2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Rectangle 72"/>
            <p:cNvSpPr>
              <a:spLocks noChangeArrowheads="1"/>
            </p:cNvSpPr>
            <p:nvPr/>
          </p:nvSpPr>
          <p:spPr bwMode="auto">
            <a:xfrm>
              <a:off x="1419228" y="4257676"/>
              <a:ext cx="149248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培训、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研讨</a:t>
              </a:r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会 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24227" y="3539801"/>
            <a:ext cx="2819400" cy="1974850"/>
            <a:chOff x="5562600" y="4186238"/>
            <a:chExt cx="2819400" cy="1974850"/>
          </a:xfrm>
        </p:grpSpPr>
        <p:pic>
          <p:nvPicPr>
            <p:cNvPr id="60" name="Picture 8" descr="2_1_DragandDropall_a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4635692"/>
              <a:ext cx="2819400" cy="1525396"/>
            </a:xfrm>
            <a:prstGeom prst="rect">
              <a:avLst/>
            </a:prstGeom>
            <a:noFill/>
            <a:ln w="9525">
              <a:solidFill>
                <a:srgbClr val="005096"/>
              </a:solidFill>
              <a:miter lim="800000"/>
              <a:headEnd/>
              <a:tailEnd/>
            </a:ln>
          </p:spPr>
        </p:pic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6057904" y="4186238"/>
              <a:ext cx="1714512" cy="3139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个性化数据定制</a:t>
              </a:r>
              <a:endParaRPr lang="en-GB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组合 52"/>
          <p:cNvGrpSpPr/>
          <p:nvPr/>
        </p:nvGrpSpPr>
        <p:grpSpPr>
          <a:xfrm>
            <a:off x="1653255" y="1307451"/>
            <a:ext cx="3427438" cy="1685925"/>
            <a:chOff x="1000100" y="1438275"/>
            <a:chExt cx="3427438" cy="1685925"/>
          </a:xfrm>
        </p:grpSpPr>
        <p:pic>
          <p:nvPicPr>
            <p:cNvPr id="63" name="Picture 7" descr="pe01561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0538" y="1438275"/>
              <a:ext cx="26670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1000100" y="1767893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热线电话、现场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5" name="AutoShape 9"/>
          <p:cNvSpPr>
            <a:spLocks noChangeArrowheads="1"/>
          </p:cNvSpPr>
          <p:nvPr/>
        </p:nvSpPr>
        <p:spPr bwMode="auto">
          <a:xfrm>
            <a:off x="1724693" y="5920172"/>
            <a:ext cx="2928958" cy="342900"/>
          </a:xfrm>
          <a:prstGeom prst="roundRect">
            <a:avLst>
              <a:gd name="adj" fmla="val 13125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服务电话：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010-82601461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auto">
          <a:xfrm>
            <a:off x="7209913" y="5897255"/>
            <a:ext cx="3214710" cy="342900"/>
          </a:xfrm>
          <a:prstGeom prst="roundRect">
            <a:avLst>
              <a:gd name="adj" fmla="val 13125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服务邮箱：</a:t>
            </a:r>
            <a:r>
              <a:rPr lang="en-US" altLang="zh-CN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resset@resset.cn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5475952" cy="6858000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0" y="0"/>
            <a:ext cx="4726840" cy="6858000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833077" y="1168574"/>
            <a:ext cx="4871435" cy="185690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zh-CN" sz="11500" dirty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endParaRPr lang="zh-CN" altLang="en-US" sz="115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3112" y="2703301"/>
            <a:ext cx="6404073" cy="584763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+mn-ea"/>
              </a:rPr>
              <a:t>北京聚源锐思数据科技有限公司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238745" y="3606035"/>
            <a:ext cx="6283721" cy="13467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4" y="3713025"/>
            <a:ext cx="5048285" cy="1298801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总部地址：北京市 海淀区中关村东路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号财智大厦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座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层</a:t>
            </a: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上海地址：上海市 沪闵路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6088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号凯德龙之梦广场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29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电话：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010-82601461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网址：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www.resset.cn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邮箱：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resset@resset.cn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4" descr="C:\Users\RESSET_15060501\Desktop\index_r3_c2.gi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44" y="3714752"/>
            <a:ext cx="1143008" cy="1143008"/>
          </a:xfrm>
          <a:prstGeom prst="rect">
            <a:avLst/>
          </a:prstGeom>
          <a:noFill/>
        </p:spPr>
      </p:pic>
      <p:pic>
        <p:nvPicPr>
          <p:cNvPr id="20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20339" y="190477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797839"/>
      </p:ext>
    </p:extLst>
  </p:cSld>
  <p:clrMapOvr>
    <a:masterClrMapping/>
  </p:clrMapOvr>
  <p:transition advTm="10000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（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数据库特点</a:t>
            </a:r>
            <a:endParaRPr lang="zh-CN" altLang="en-US" sz="2800" b="1" dirty="0"/>
          </a:p>
        </p:txBody>
      </p:sp>
      <p:grpSp>
        <p:nvGrpSpPr>
          <p:cNvPr id="10" name="Group 2"/>
          <p:cNvGrpSpPr/>
          <p:nvPr/>
        </p:nvGrpSpPr>
        <p:grpSpPr>
          <a:xfrm>
            <a:off x="1392397" y="2184017"/>
            <a:ext cx="2886366" cy="326475"/>
            <a:chOff x="1848067" y="2697524"/>
            <a:chExt cx="2311184" cy="316190"/>
          </a:xfrm>
        </p:grpSpPr>
        <p:cxnSp>
          <p:nvCxnSpPr>
            <p:cNvPr id="11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"/>
          <p:cNvGrpSpPr/>
          <p:nvPr/>
        </p:nvGrpSpPr>
        <p:grpSpPr>
          <a:xfrm>
            <a:off x="7754580" y="2236742"/>
            <a:ext cx="2673026" cy="254614"/>
            <a:chOff x="7528087" y="2680840"/>
            <a:chExt cx="2061939" cy="316190"/>
          </a:xfrm>
        </p:grpSpPr>
        <p:cxnSp>
          <p:nvCxnSpPr>
            <p:cNvPr id="14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70"/>
          <p:cNvGrpSpPr/>
          <p:nvPr/>
        </p:nvGrpSpPr>
        <p:grpSpPr>
          <a:xfrm flipV="1">
            <a:off x="7754580" y="3797760"/>
            <a:ext cx="2673026" cy="433280"/>
            <a:chOff x="7528087" y="2680840"/>
            <a:chExt cx="2061939" cy="316190"/>
          </a:xfrm>
        </p:grpSpPr>
        <p:cxnSp>
          <p:nvCxnSpPr>
            <p:cNvPr id="17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76"/>
          <p:cNvGrpSpPr/>
          <p:nvPr/>
        </p:nvGrpSpPr>
        <p:grpSpPr>
          <a:xfrm flipV="1">
            <a:off x="1392397" y="3820910"/>
            <a:ext cx="2886366" cy="428200"/>
            <a:chOff x="1848067" y="2697524"/>
            <a:chExt cx="2311184" cy="316190"/>
          </a:xfrm>
        </p:grpSpPr>
        <p:cxnSp>
          <p:nvCxnSpPr>
            <p:cNvPr id="20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01698" y="180660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海量大数据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1698" y="221731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数据总量达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60T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单库表数据量超200G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数据库表超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2500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个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数据字段近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40,000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个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1056" y="183755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权威数据源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1056" y="3843429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灵活应用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1698" y="386007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高效提取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758522" y="1833043"/>
            <a:ext cx="392974" cy="384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AutoShape 14"/>
          <p:cNvSpPr/>
          <p:nvPr/>
        </p:nvSpPr>
        <p:spPr bwMode="auto">
          <a:xfrm>
            <a:off x="912485" y="3943501"/>
            <a:ext cx="277136" cy="477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AutoShape 81"/>
          <p:cNvSpPr/>
          <p:nvPr/>
        </p:nvSpPr>
        <p:spPr bwMode="auto">
          <a:xfrm>
            <a:off x="10623241" y="3962335"/>
            <a:ext cx="362565" cy="292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92"/>
          <p:cNvSpPr/>
          <p:nvPr/>
        </p:nvSpPr>
        <p:spPr bwMode="auto">
          <a:xfrm>
            <a:off x="10578356" y="1886267"/>
            <a:ext cx="385173" cy="322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051" name="Picture 3" descr="C:\Users\resset\Documents\Tencent Files\283972803\FileRecv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616" y="2048718"/>
            <a:ext cx="4779835" cy="276610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718822" y="222196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各大交易所授权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外汇交易中心、银行间协会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统计局发布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SAS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数据分析专利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329" y="4267957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数据表专业合并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大量衍生数据指标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支持单表连续下载</a:t>
            </a:r>
          </a:p>
          <a:p>
            <a:pPr algn="just">
              <a:lnSpc>
                <a:spcPct val="150000"/>
              </a:lnSpc>
              <a:spcBef>
                <a:spcPts val="20"/>
              </a:spcBef>
              <a:buFont typeface="Wingdings" panose="05000000000000000000" charset="0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</a:rPr>
              <a:t> 单次下载多达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</a:rPr>
              <a:t>万条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5127" y="4256386"/>
            <a:ext cx="2358144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</a:rPr>
              <a:t> 提供</a:t>
            </a:r>
            <a:r>
              <a:rPr lang="en-US" sz="1200" dirty="0">
                <a:latin typeface="+mn-ea"/>
              </a:rPr>
              <a:t>Txt,Excel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SAS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SPSS</a:t>
            </a: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200" dirty="0">
                <a:latin typeface="+mn-ea"/>
              </a:rPr>
              <a:t>    MATLAB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CSV</a:t>
            </a:r>
            <a:r>
              <a:rPr lang="zh-CN" altLang="en-US" sz="1200" dirty="0">
                <a:latin typeface="+mn-ea"/>
              </a:rPr>
              <a:t>等下载格式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全库中英文对照，支持中英文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    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跨库检索</a:t>
            </a: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01470" y="3998380"/>
            <a:ext cx="1082675" cy="1082675"/>
            <a:chOff x="0" y="0"/>
            <a:chExt cx="2132807" cy="2132807"/>
          </a:xfrm>
        </p:grpSpPr>
        <p:sp useBgFill="1">
          <p:nvSpPr>
            <p:cNvPr id="9" name="椭圆 9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0" name="椭圆 10"/>
            <p:cNvSpPr>
              <a:spLocks noChangeArrowheads="1"/>
            </p:cNvSpPr>
            <p:nvPr/>
          </p:nvSpPr>
          <p:spPr bwMode="auto">
            <a:xfrm>
              <a:off x="112316" y="112316"/>
              <a:ext cx="1908175" cy="19081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976256" y="1505349"/>
            <a:ext cx="1084262" cy="1082675"/>
            <a:chOff x="0" y="0"/>
            <a:chExt cx="2132807" cy="2132807"/>
          </a:xfrm>
        </p:grpSpPr>
        <p:sp useBgFill="1">
          <p:nvSpPr>
            <p:cNvPr id="12" name="椭圆 12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rgbClr val="0070C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3" name="椭圆 13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908632" y="1547992"/>
            <a:ext cx="1084262" cy="1082675"/>
            <a:chOff x="0" y="0"/>
            <a:chExt cx="2132807" cy="2132807"/>
          </a:xfrm>
        </p:grpSpPr>
        <p:sp useBgFill="1">
          <p:nvSpPr>
            <p:cNvPr id="15" name="椭圆 15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rgbClr val="00B0F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20" name="矩形 21"/>
          <p:cNvSpPr>
            <a:spLocks noChangeArrowheads="1"/>
          </p:cNvSpPr>
          <p:nvPr/>
        </p:nvSpPr>
        <p:spPr bwMode="auto">
          <a:xfrm>
            <a:off x="971320" y="4287305"/>
            <a:ext cx="915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8000</a:t>
            </a:r>
            <a:endParaRPr lang="zh-CN" altLang="en-US" sz="2800" baseline="30000" dirty="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3026107" y="1794054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90</a:t>
            </a:r>
            <a:r>
              <a:rPr lang="en-US" altLang="zh-CN" sz="3600" b="1" baseline="30000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3" name="矩形 24"/>
          <p:cNvSpPr>
            <a:spLocks noChangeArrowheads="1"/>
          </p:cNvSpPr>
          <p:nvPr/>
        </p:nvSpPr>
        <p:spPr bwMode="auto">
          <a:xfrm>
            <a:off x="1092143" y="1737124"/>
            <a:ext cx="809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300</a:t>
            </a:r>
            <a:endParaRPr lang="zh-CN" altLang="en-US" sz="3200" baseline="30000" dirty="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4" name="矩形 25"/>
          <p:cNvSpPr>
            <a:spLocks noChangeArrowheads="1"/>
          </p:cNvSpPr>
          <p:nvPr/>
        </p:nvSpPr>
        <p:spPr bwMode="auto">
          <a:xfrm>
            <a:off x="587145" y="5522380"/>
            <a:ext cx="170973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每年</a:t>
            </a: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8000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余篇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期刊、论文引用量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（不完全统计）</a:t>
            </a:r>
          </a:p>
        </p:txBody>
      </p:sp>
      <p:sp>
        <p:nvSpPr>
          <p:cNvPr id="25" name="圆角矩形 26"/>
          <p:cNvSpPr>
            <a:spLocks noChangeArrowheads="1"/>
          </p:cNvSpPr>
          <p:nvPr/>
        </p:nvSpPr>
        <p:spPr bwMode="auto">
          <a:xfrm>
            <a:off x="777645" y="5271555"/>
            <a:ext cx="1390650" cy="1000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6" name="矩形 27"/>
          <p:cNvSpPr>
            <a:spLocks noChangeArrowheads="1"/>
          </p:cNvSpPr>
          <p:nvPr/>
        </p:nvSpPr>
        <p:spPr bwMode="auto">
          <a:xfrm>
            <a:off x="2528088" y="5527863"/>
            <a:ext cx="170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50000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多名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个人注册</a:t>
            </a:r>
            <a:r>
              <a:rPr lang="zh-CN" altLang="en-US" sz="1400" b="1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用户</a:t>
            </a:r>
            <a:endParaRPr lang="en-US" altLang="zh-CN" sz="1400" b="1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27" name="圆角矩形 28"/>
          <p:cNvSpPr>
            <a:spLocks noChangeArrowheads="1"/>
          </p:cNvSpPr>
          <p:nvPr/>
        </p:nvSpPr>
        <p:spPr bwMode="auto">
          <a:xfrm>
            <a:off x="2718588" y="5277038"/>
            <a:ext cx="1390650" cy="1000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8" name="矩形 29"/>
          <p:cNvSpPr>
            <a:spLocks noChangeArrowheads="1"/>
          </p:cNvSpPr>
          <p:nvPr/>
        </p:nvSpPr>
        <p:spPr bwMode="auto">
          <a:xfrm>
            <a:off x="2545094" y="3043417"/>
            <a:ext cx="1711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财经类院校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用户覆盖率超</a:t>
            </a: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90%</a:t>
            </a:r>
            <a:endParaRPr lang="zh-CN" altLang="en-US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29" name="圆角矩形 30"/>
          <p:cNvSpPr>
            <a:spLocks noChangeArrowheads="1"/>
          </p:cNvSpPr>
          <p:nvPr/>
        </p:nvSpPr>
        <p:spPr bwMode="auto">
          <a:xfrm>
            <a:off x="2737182" y="2792592"/>
            <a:ext cx="1389062" cy="100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" name="矩形 31"/>
          <p:cNvSpPr>
            <a:spLocks noChangeArrowheads="1"/>
          </p:cNvSpPr>
          <p:nvPr/>
        </p:nvSpPr>
        <p:spPr bwMode="auto">
          <a:xfrm>
            <a:off x="571442" y="3029349"/>
            <a:ext cx="1882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300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余所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国内外高校用户</a:t>
            </a:r>
            <a:endParaRPr lang="en-US" altLang="zh-CN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en-US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31" name="圆角矩形 32"/>
          <p:cNvSpPr>
            <a:spLocks noChangeArrowheads="1"/>
          </p:cNvSpPr>
          <p:nvPr/>
        </p:nvSpPr>
        <p:spPr bwMode="auto">
          <a:xfrm>
            <a:off x="800043" y="2778524"/>
            <a:ext cx="1390650" cy="10001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4585591" y="1315483"/>
          <a:ext cx="694803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6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64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9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10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题名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来源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作者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itchFamily="34" charset="-122"/>
                          <a:ea typeface="微软雅黑" pitchFamily="34" charset="-122"/>
                        </a:rPr>
                        <a:t>第一作者单位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96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劳动力保护与盈余管理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基于最低工资政策变动的实证分析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管理世界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陆瑶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施新政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刘璐瑶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清华大学经济管理学院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171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分析师修正信息、基本面分析与未来股票收益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张然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汪荣飞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王胜华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北京大学光华管理学院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832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我国创业板上市公司的治理与现金价值研究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会计研究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周超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张翼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北京大学经济学院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数量管制、流动性错配和企业高额现金持有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来自上市公司的证据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管理世界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于泽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钱智俊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方庆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中国人民大学经济学院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机构投资者信息共享会引来黑天鹅吗</a:t>
                      </a:r>
                      <a:r>
                        <a:rPr lang="en-US" altLang="zh-CN" sz="1200" dirty="0"/>
                        <a:t>?——</a:t>
                      </a:r>
                      <a:r>
                        <a:rPr lang="zh-CN" altLang="en-US" sz="1200" dirty="0"/>
                        <a:t>基金信息网络与极端市场风险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陈新春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刘阳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罗荣华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西南财经大学金融学院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劳动投资效率、企业性质与资产收益率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孔东民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项君怡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代昀昊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中南财经政法大学金融学院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中小企业过桥贷款投融资的财务效应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来自我国中小企业板上市公司的证据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李建军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马思超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中央财经大学金融学院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盈余公告对股票交易量的非对称影响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基于我国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股市场的实证研究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投资研究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蒋竞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黄皖璇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罗荣华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西南财经大学金融学院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信息披露质量与股价崩盘风险</a:t>
                      </a:r>
                      <a:r>
                        <a:rPr lang="en-US" altLang="zh-CN" sz="1200" dirty="0"/>
                        <a:t>:</a:t>
                      </a:r>
                      <a:r>
                        <a:rPr lang="zh-CN" altLang="en-US" sz="1200" dirty="0"/>
                        <a:t>分析师预测的中介作用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财经研究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肖土盛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宋顺林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李路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中央财经大学会计学院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企业并购中的债务转移与税收负担关系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基于中国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股上市公司面板数据的实证分析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税务研究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杜剑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王肇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杨杨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贵州财经大学会计学院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709538" y="1024482"/>
            <a:ext cx="32280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2017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年引用锐思数据发表的论文示例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2853939" y="4030014"/>
            <a:ext cx="1084262" cy="1082675"/>
            <a:chOff x="0" y="0"/>
            <a:chExt cx="2132807" cy="2132807"/>
          </a:xfrm>
        </p:grpSpPr>
        <p:sp useBgFill="1">
          <p:nvSpPr>
            <p:cNvPr id="37" name="椭圆 12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38" name="椭圆 13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21" name="矩形 22"/>
          <p:cNvSpPr>
            <a:spLocks noChangeArrowheads="1"/>
          </p:cNvSpPr>
          <p:nvPr/>
        </p:nvSpPr>
        <p:spPr bwMode="auto">
          <a:xfrm>
            <a:off x="2859878" y="4329300"/>
            <a:ext cx="1098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alibri" pitchFamily="34" charset="0"/>
                <a:sym typeface="Calibri" pitchFamily="34" charset="0"/>
              </a:rPr>
              <a:t>50000</a:t>
            </a:r>
            <a:endParaRPr lang="zh-CN" altLang="en-US" sz="2800" baseline="30000" dirty="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pic>
        <p:nvPicPr>
          <p:cNvPr id="3075" name="Picture 3" descr="C:\Users\resset\Documents\Tencent Files\283972803\FileRecv\教材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20">
            <a:off x="636057" y="1803111"/>
            <a:ext cx="3620466" cy="2892641"/>
          </a:xfrm>
          <a:prstGeom prst="rect">
            <a:avLst/>
          </a:prstGeom>
          <a:noFill/>
        </p:spPr>
      </p:pic>
      <p:cxnSp>
        <p:nvCxnSpPr>
          <p:cNvPr id="10" name="肘形连接符 9"/>
          <p:cNvCxnSpPr/>
          <p:nvPr/>
        </p:nvCxnSpPr>
        <p:spPr>
          <a:xfrm rot="16200000" flipH="1">
            <a:off x="4434185" y="1932097"/>
            <a:ext cx="3907768" cy="3183587"/>
          </a:xfrm>
          <a:prstGeom prst="bentConnector3">
            <a:avLst>
              <a:gd name="adj1" fmla="val 50000"/>
            </a:avLst>
          </a:prstGeom>
          <a:ln w="57150">
            <a:solidFill>
              <a:srgbClr val="003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108105" y="3851907"/>
            <a:ext cx="2983463" cy="2181939"/>
            <a:chOff x="4944212" y="1798821"/>
            <a:chExt cx="2983463" cy="2181939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944212" y="2226434"/>
              <a:ext cx="298346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金融数据库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金融计算与建模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《SAS</a:t>
              </a:r>
              <a:r>
                <a:rPr lang="zh-CN" altLang="en-US" sz="1200" dirty="0">
                  <a:latin typeface="Calibri" pitchFamily="34" charset="0"/>
                </a:rPr>
                <a:t>编程技术教程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基于</a:t>
              </a:r>
              <a:r>
                <a:rPr lang="en-US" altLang="zh-CN" sz="1200" dirty="0">
                  <a:latin typeface="Calibri" pitchFamily="34" charset="0"/>
                </a:rPr>
                <a:t>SAS</a:t>
              </a:r>
              <a:r>
                <a:rPr lang="zh-CN" altLang="en-US" sz="1200" dirty="0">
                  <a:latin typeface="Calibri" pitchFamily="34" charset="0"/>
                </a:rPr>
                <a:t>系统的金融计算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《SAS</a:t>
              </a:r>
              <a:r>
                <a:rPr lang="zh-CN" altLang="en-US" sz="1200" dirty="0">
                  <a:latin typeface="Calibri" pitchFamily="34" charset="0"/>
                </a:rPr>
                <a:t>编程技术与金融数据处理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基于</a:t>
              </a:r>
              <a:r>
                <a:rPr lang="en-US" altLang="zh-CN" sz="1200" dirty="0">
                  <a:latin typeface="Calibri" pitchFamily="34" charset="0"/>
                </a:rPr>
                <a:t>EXCEL</a:t>
              </a:r>
              <a:r>
                <a:rPr lang="zh-CN" altLang="en-US" sz="1200" dirty="0">
                  <a:latin typeface="Calibri" pitchFamily="34" charset="0"/>
                </a:rPr>
                <a:t>和</a:t>
              </a:r>
              <a:r>
                <a:rPr lang="en-US" altLang="zh-CN" sz="1200" dirty="0">
                  <a:latin typeface="Calibri" pitchFamily="34" charset="0"/>
                </a:rPr>
                <a:t>VBA</a:t>
              </a:r>
              <a:r>
                <a:rPr lang="zh-CN" altLang="en-US" sz="1200" dirty="0">
                  <a:latin typeface="Calibri" pitchFamily="34" charset="0"/>
                </a:rPr>
                <a:t>的高级金融建模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  <a:endParaRPr lang="zh-CN" altLang="en-US" sz="1200" dirty="0">
                <a:latin typeface="Calibri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961451" y="1798821"/>
              <a:ext cx="213452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配套的教材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94390" y="1581277"/>
            <a:ext cx="2983463" cy="1904940"/>
            <a:chOff x="4663081" y="3781011"/>
            <a:chExt cx="2983463" cy="190494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663081" y="4208623"/>
              <a:ext cx="298346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金融学实验指导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公司理财实验指导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投资学实验指导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财务分析实验指导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itchFamily="34" charset="0"/>
                </a:rPr>
                <a:t>《</a:t>
              </a:r>
              <a:r>
                <a:rPr lang="zh-CN" altLang="en-US" sz="1200" dirty="0">
                  <a:latin typeface="Calibri" pitchFamily="34" charset="0"/>
                </a:rPr>
                <a:t>金融工程实验指导</a:t>
              </a:r>
              <a:r>
                <a:rPr lang="en-US" altLang="zh-CN" sz="1200" dirty="0">
                  <a:latin typeface="Calibri" pitchFamily="34" charset="0"/>
                </a:rPr>
                <a:t>》</a:t>
              </a:r>
              <a:endParaRPr lang="zh-CN" altLang="en-US" sz="1200" dirty="0">
                <a:latin typeface="Calibri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680319" y="3781011"/>
              <a:ext cx="213452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配套的实验指导书</a:t>
              </a: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28467" y="4835092"/>
            <a:ext cx="2346386" cy="409768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none" lIns="120650" tIns="120650" rIns="120650" bIns="120650" anchor="ctr"/>
          <a:lstStyle/>
          <a:p>
            <a:pPr algn="ctr" defTabSz="762000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辅助教师教学</a:t>
            </a:r>
            <a:endParaRPr lang="zh-CN" altLang="en-GB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856452" y="3753910"/>
            <a:ext cx="2346386" cy="409768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none" lIns="120650" tIns="120650" rIns="120650" bIns="120650" anchor="ctr"/>
          <a:lstStyle/>
          <a:p>
            <a:pPr algn="ctr" defTabSz="762000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助力学生实践</a:t>
            </a:r>
            <a:endParaRPr lang="zh-CN" altLang="en-GB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C:\Users\resset\Documents\Tencent Files\283972803\FileRecv\书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8276" y="1264646"/>
            <a:ext cx="3821503" cy="23748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00">
    <p:pull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heme/theme1.xml><?xml version="1.0" encoding="utf-8"?>
<a:theme xmlns:a="http://schemas.openxmlformats.org/drawingml/2006/main" name="3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5987</Words>
  <Application>Microsoft Office PowerPoint</Application>
  <PresentationFormat>宽屏</PresentationFormat>
  <Paragraphs>764</Paragraphs>
  <Slides>62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6" baseType="lpstr">
      <vt:lpstr>Gill Sans</vt:lpstr>
      <vt:lpstr>Helvetica Neue Light</vt:lpstr>
      <vt:lpstr>MS PGothic</vt:lpstr>
      <vt:lpstr>方正兰亭特黑简体</vt:lpstr>
      <vt:lpstr>宋体</vt:lpstr>
      <vt:lpstr>微软雅黑</vt:lpstr>
      <vt:lpstr>Arial</vt:lpstr>
      <vt:lpstr>Calibri</vt:lpstr>
      <vt:lpstr>Impact</vt:lpstr>
      <vt:lpstr>Segoe UI</vt:lpstr>
      <vt:lpstr>Tahoma</vt:lpstr>
      <vt:lpstr>Times New Roman</vt:lpstr>
      <vt:lpstr>Wingdings</vt:lpstr>
      <vt:lpstr>3_Office 主题​​</vt:lpstr>
      <vt:lpstr>PowerPoint 演示文稿</vt:lpstr>
      <vt:lpstr>PowerPoint 演示文稿</vt:lpstr>
      <vt:lpstr>PowerPoint 演示文稿</vt:lpstr>
      <vt:lpstr>锐思（RESSET）数据库整体介绍</vt:lpstr>
      <vt:lpstr>实证研究数据与资讯类数据的区别</vt:lpstr>
      <vt:lpstr>实证研究数据与资讯类数据的区别</vt:lpstr>
      <vt:lpstr>锐思（RESSET）数据库特点</vt:lpstr>
      <vt:lpstr>锐思数据库助力教学与科研</vt:lpstr>
      <vt:lpstr>锐思数据库助力教学与科研</vt:lpstr>
      <vt:lpstr>锐思数据库助力教学与科研</vt:lpstr>
      <vt:lpstr>锐思助力馆建活动</vt:lpstr>
      <vt:lpstr>锐思（RESSET）数据库产品体系</vt:lpstr>
      <vt:lpstr>PowerPoint 演示文稿</vt:lpstr>
      <vt:lpstr>金融研究数据库-概况</vt:lpstr>
      <vt:lpstr>金融研究数据库-访问途径</vt:lpstr>
      <vt:lpstr>金融研究数据库-检索主页</vt:lpstr>
      <vt:lpstr>金融研究数据库-数据词典查阅</vt:lpstr>
      <vt:lpstr>金融研究数据库-数据词典与计算方法举例</vt:lpstr>
      <vt:lpstr>金融研究数据库-三种查询方式</vt:lpstr>
      <vt:lpstr>金融研究数据库-变量分类功能</vt:lpstr>
      <vt:lpstr>金融研究数据库-变量跟踪提示功能</vt:lpstr>
      <vt:lpstr>金融研究数据库-选择记忆功能</vt:lpstr>
      <vt:lpstr>金融研究数据库-丰富的数据输出格式</vt:lpstr>
      <vt:lpstr>金融研究数据库-数据连续下载功能</vt:lpstr>
      <vt:lpstr>金融研究数据库-如何找到您需要的数据？</vt:lpstr>
      <vt:lpstr>数据查询案例-阅读数据词典与计算方式</vt:lpstr>
      <vt:lpstr>数据查询案例-“最新股票信息”查询</vt:lpstr>
      <vt:lpstr>数据查询案例-查询方式1-查询字段</vt:lpstr>
      <vt:lpstr>数据查询案例-查询方式1-查询字段</vt:lpstr>
      <vt:lpstr>数据查询案例-查询方式1-查询字段</vt:lpstr>
      <vt:lpstr>数据查询案例-查询方式1-查询字段</vt:lpstr>
      <vt:lpstr>数据查询案例-查询方式2-代码选择</vt:lpstr>
      <vt:lpstr>数据查询案例-查询方式3-概念板块</vt:lpstr>
      <vt:lpstr>数据查询案例-附加查询条件</vt:lpstr>
      <vt:lpstr>数据查询案例-输出字段</vt:lpstr>
      <vt:lpstr>数据查询案例-输出设置</vt:lpstr>
      <vt:lpstr>数据查询案例-输出结果示例</vt:lpstr>
      <vt:lpstr>数据查询案例-输出结果示例</vt:lpstr>
      <vt:lpstr>数据查询案例-输出结果示例</vt:lpstr>
      <vt:lpstr>数据查询案例-输出结果示例</vt:lpstr>
      <vt:lpstr>数据查询案例-输出结果示例</vt:lpstr>
      <vt:lpstr>金融研究数据库-数据来源标注</vt:lpstr>
      <vt:lpstr>金融研究数据库-科研应用</vt:lpstr>
      <vt:lpstr>金融研究数据库-科研应用</vt:lpstr>
      <vt:lpstr>金融研究数据库-科研应用</vt:lpstr>
      <vt:lpstr>金融研究数据库-科研应用</vt:lpstr>
      <vt:lpstr>PowerPoint 演示文稿</vt:lpstr>
      <vt:lpstr>非上市公司数据库-概况</vt:lpstr>
      <vt:lpstr>非上市公司数据库-访问途径</vt:lpstr>
      <vt:lpstr>非上市公司数据库-数据内容</vt:lpstr>
      <vt:lpstr>非上市公司数据库-数据内容</vt:lpstr>
      <vt:lpstr>非上市公司数据库-数据内容</vt:lpstr>
      <vt:lpstr>非上市公司数据库-优势和特色</vt:lpstr>
      <vt:lpstr>非上市公司数据库-数据来源标注</vt:lpstr>
      <vt:lpstr>非上市公司数据库-科研应用</vt:lpstr>
      <vt:lpstr>PowerPoint 演示文稿</vt:lpstr>
      <vt:lpstr>锐思公司介绍</vt:lpstr>
      <vt:lpstr>锐思公司荣誉</vt:lpstr>
      <vt:lpstr>锐思公司荣誉</vt:lpstr>
      <vt:lpstr>锐思三大产品系列</vt:lpstr>
      <vt:lpstr>锐思服务体系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RESSET</dc:creator>
  <cp:lastModifiedBy>Z900</cp:lastModifiedBy>
  <cp:revision>204</cp:revision>
  <dcterms:created xsi:type="dcterms:W3CDTF">2017-12-05T05:43:25Z</dcterms:created>
  <dcterms:modified xsi:type="dcterms:W3CDTF">2018-05-30T06:22:04Z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